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6" r:id="rId4"/>
    <p:sldId id="277" r:id="rId5"/>
    <p:sldId id="257" r:id="rId6"/>
    <p:sldId id="271" r:id="rId7"/>
    <p:sldId id="274" r:id="rId8"/>
    <p:sldId id="258" r:id="rId9"/>
    <p:sldId id="279" r:id="rId10"/>
    <p:sldId id="280" r:id="rId11"/>
    <p:sldId id="281" r:id="rId12"/>
    <p:sldId id="283" r:id="rId13"/>
    <p:sldId id="284" r:id="rId14"/>
    <p:sldId id="285" r:id="rId15"/>
    <p:sldId id="286" r:id="rId16"/>
    <p:sldId id="287" r:id="rId17"/>
    <p:sldId id="289" r:id="rId18"/>
    <p:sldId id="292" r:id="rId19"/>
    <p:sldId id="291" r:id="rId20"/>
    <p:sldId id="294" r:id="rId21"/>
    <p:sldId id="295" r:id="rId22"/>
    <p:sldId id="290" r:id="rId23"/>
    <p:sldId id="293" r:id="rId24"/>
    <p:sldId id="296" r:id="rId25"/>
    <p:sldId id="298" r:id="rId26"/>
    <p:sldId id="299" r:id="rId27"/>
    <p:sldId id="297" r:id="rId28"/>
    <p:sldId id="273" r:id="rId29"/>
    <p:sldId id="272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90" autoAdjust="0"/>
  </p:normalViewPr>
  <p:slideViewPr>
    <p:cSldViewPr snapToGrid="0" snapToObjects="1">
      <p:cViewPr varScale="1">
        <p:scale>
          <a:sx n="148" d="100"/>
          <a:sy n="148" d="100"/>
        </p:scale>
        <p:origin x="3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1D27D-6356-40AD-8472-9CDB096DF7E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0A151FB-2DA0-4BA9-89BE-F93ACCD14BA9}">
      <dgm:prSet/>
      <dgm:spPr/>
      <dgm:t>
        <a:bodyPr/>
        <a:lstStyle/>
        <a:p>
          <a:r>
            <a:rPr lang="en-US"/>
            <a:t>Train a prediction model (possibly RoBERTA or RoBERTuito) for text classification to predict the comment’s attitudes based on a hand-coded set.</a:t>
          </a:r>
        </a:p>
      </dgm:t>
    </dgm:pt>
    <dgm:pt modelId="{538BF17D-5F72-40C7-B276-D66C3B148E57}" type="parTrans" cxnId="{8D478C31-FA1E-4D39-8605-90FC75FD6B15}">
      <dgm:prSet/>
      <dgm:spPr/>
      <dgm:t>
        <a:bodyPr/>
        <a:lstStyle/>
        <a:p>
          <a:endParaRPr lang="en-US"/>
        </a:p>
      </dgm:t>
    </dgm:pt>
    <dgm:pt modelId="{DE8CDD5A-2C24-4919-9698-83A8C12CAEC2}" type="sibTrans" cxnId="{8D478C31-FA1E-4D39-8605-90FC75FD6B15}">
      <dgm:prSet/>
      <dgm:spPr/>
      <dgm:t>
        <a:bodyPr/>
        <a:lstStyle/>
        <a:p>
          <a:endParaRPr lang="en-US"/>
        </a:p>
      </dgm:t>
    </dgm:pt>
    <dgm:pt modelId="{49B799C1-C4D2-429E-8362-E3ADE94B89A8}">
      <dgm:prSet/>
      <dgm:spPr/>
      <dgm:t>
        <a:bodyPr/>
        <a:lstStyle/>
        <a:p>
          <a:r>
            <a:rPr lang="en-US" dirty="0"/>
            <a:t>Create a network (indirect?) of commenters using the commenters’ channels or screen names as nodes and the videos and channels in which they comment as links.</a:t>
          </a:r>
        </a:p>
      </dgm:t>
    </dgm:pt>
    <dgm:pt modelId="{B13B6B87-08E4-4F24-A574-69C783E9C55C}" type="parTrans" cxnId="{80A785C1-F8CD-4BEA-9F47-0063DEBF6916}">
      <dgm:prSet/>
      <dgm:spPr/>
      <dgm:t>
        <a:bodyPr/>
        <a:lstStyle/>
        <a:p>
          <a:endParaRPr lang="en-US"/>
        </a:p>
      </dgm:t>
    </dgm:pt>
    <dgm:pt modelId="{8DB5AFAE-90B4-47ED-B782-0F8D15E24A1F}" type="sibTrans" cxnId="{80A785C1-F8CD-4BEA-9F47-0063DEBF6916}">
      <dgm:prSet/>
      <dgm:spPr/>
      <dgm:t>
        <a:bodyPr/>
        <a:lstStyle/>
        <a:p>
          <a:endParaRPr lang="en-US"/>
        </a:p>
      </dgm:t>
    </dgm:pt>
    <dgm:pt modelId="{3AE49311-8D09-4AAE-995B-8C36D59C64AE}">
      <dgm:prSet/>
      <dgm:spPr/>
      <dgm:t>
        <a:bodyPr/>
        <a:lstStyle/>
        <a:p>
          <a:r>
            <a:rPr lang="en-US" dirty="0"/>
            <a:t>How can I factor number of comments made, likes, and replies?</a:t>
          </a:r>
        </a:p>
      </dgm:t>
    </dgm:pt>
    <dgm:pt modelId="{52CB432A-64B3-4DA3-98AE-E76D9799BAA1}" type="parTrans" cxnId="{04DE70A5-13BD-4C22-9647-A32B48524F7F}">
      <dgm:prSet/>
      <dgm:spPr/>
      <dgm:t>
        <a:bodyPr/>
        <a:lstStyle/>
        <a:p>
          <a:endParaRPr lang="en-US"/>
        </a:p>
      </dgm:t>
    </dgm:pt>
    <dgm:pt modelId="{D145BF78-CE05-476E-8B57-5043CE0F623B}" type="sibTrans" cxnId="{04DE70A5-13BD-4C22-9647-A32B48524F7F}">
      <dgm:prSet/>
      <dgm:spPr/>
      <dgm:t>
        <a:bodyPr/>
        <a:lstStyle/>
        <a:p>
          <a:endParaRPr lang="en-US"/>
        </a:p>
      </dgm:t>
    </dgm:pt>
    <dgm:pt modelId="{C011F78B-595B-4788-9AE9-35AED4C84DB2}">
      <dgm:prSet/>
      <dgm:spPr/>
      <dgm:t>
        <a:bodyPr/>
        <a:lstStyle/>
        <a:p>
          <a:r>
            <a:rPr lang="en-US"/>
            <a:t>Repeat the method and steps followed for Willax with other channels and media to find the penetration and prevalence of disinformation</a:t>
          </a:r>
        </a:p>
      </dgm:t>
    </dgm:pt>
    <dgm:pt modelId="{53500A3C-88D8-4125-A4B1-B5BE6F959E67}" type="parTrans" cxnId="{CA5E101F-C681-4C8B-9E9B-79E98147ADDB}">
      <dgm:prSet/>
      <dgm:spPr/>
      <dgm:t>
        <a:bodyPr/>
        <a:lstStyle/>
        <a:p>
          <a:endParaRPr lang="en-US"/>
        </a:p>
      </dgm:t>
    </dgm:pt>
    <dgm:pt modelId="{BBDE68BB-AA0B-431D-B8CB-C4E5EE050BB0}" type="sibTrans" cxnId="{CA5E101F-C681-4C8B-9E9B-79E98147ADDB}">
      <dgm:prSet/>
      <dgm:spPr/>
      <dgm:t>
        <a:bodyPr/>
        <a:lstStyle/>
        <a:p>
          <a:endParaRPr lang="en-US"/>
        </a:p>
      </dgm:t>
    </dgm:pt>
    <dgm:pt modelId="{128013B7-A7FD-4074-9E2B-2900994F2DC2}">
      <dgm:prSet/>
      <dgm:spPr/>
      <dgm:t>
        <a:bodyPr/>
        <a:lstStyle/>
        <a:p>
          <a:r>
            <a:rPr lang="en-US" dirty="0"/>
            <a:t>Carry out sentiment and emotion analysis on the comments.</a:t>
          </a:r>
        </a:p>
        <a:p>
          <a:r>
            <a:rPr lang="en-US" dirty="0"/>
            <a:t>Create a </a:t>
          </a:r>
          <a:r>
            <a:rPr lang="en-US"/>
            <a:t>Wordcloud</a:t>
          </a:r>
          <a:endParaRPr lang="en-US" dirty="0"/>
        </a:p>
      </dgm:t>
    </dgm:pt>
    <dgm:pt modelId="{24A707F4-22ED-42F4-BC4D-1492FA5FA671}" type="parTrans" cxnId="{CB577A7C-B3F0-43B8-A766-8E472D385D71}">
      <dgm:prSet/>
      <dgm:spPr/>
      <dgm:t>
        <a:bodyPr/>
        <a:lstStyle/>
        <a:p>
          <a:endParaRPr lang="en-US"/>
        </a:p>
      </dgm:t>
    </dgm:pt>
    <dgm:pt modelId="{B5847EBF-7F6A-443D-9FC5-D92B3A21DD76}" type="sibTrans" cxnId="{CB577A7C-B3F0-43B8-A766-8E472D385D71}">
      <dgm:prSet/>
      <dgm:spPr/>
      <dgm:t>
        <a:bodyPr/>
        <a:lstStyle/>
        <a:p>
          <a:endParaRPr lang="en-US"/>
        </a:p>
      </dgm:t>
    </dgm:pt>
    <dgm:pt modelId="{1B71D14F-9B49-49AA-A25B-8DEB1097E882}">
      <dgm:prSet/>
      <dgm:spPr/>
      <dgm:t>
        <a:bodyPr/>
        <a:lstStyle/>
        <a:p>
          <a:r>
            <a:rPr lang="en-US"/>
            <a:t>Compare the views, number of comments, and commenter attitudes between the disinformation and debunking videos to see what type of information and data have more taction</a:t>
          </a:r>
        </a:p>
      </dgm:t>
    </dgm:pt>
    <dgm:pt modelId="{DD21C103-DB30-4AEA-9A7E-12957503C493}" type="parTrans" cxnId="{3C100700-E449-4B96-BD14-C761498E0409}">
      <dgm:prSet/>
      <dgm:spPr/>
      <dgm:t>
        <a:bodyPr/>
        <a:lstStyle/>
        <a:p>
          <a:endParaRPr lang="en-US"/>
        </a:p>
      </dgm:t>
    </dgm:pt>
    <dgm:pt modelId="{448085AA-08B1-4296-97A6-19B91A1272E2}" type="sibTrans" cxnId="{3C100700-E449-4B96-BD14-C761498E0409}">
      <dgm:prSet/>
      <dgm:spPr/>
      <dgm:t>
        <a:bodyPr/>
        <a:lstStyle/>
        <a:p>
          <a:endParaRPr lang="en-US"/>
        </a:p>
      </dgm:t>
    </dgm:pt>
    <dgm:pt modelId="{FAEDFCA9-9DAA-C549-83E1-ADA56DDB570C}" type="pres">
      <dgm:prSet presAssocID="{7FE1D27D-6356-40AD-8472-9CDB096DF7E5}" presName="diagram" presStyleCnt="0">
        <dgm:presLayoutVars>
          <dgm:dir/>
          <dgm:resizeHandles val="exact"/>
        </dgm:presLayoutVars>
      </dgm:prSet>
      <dgm:spPr/>
    </dgm:pt>
    <dgm:pt modelId="{D80A2E13-005B-8B4F-9444-9C2DDD640B91}" type="pres">
      <dgm:prSet presAssocID="{C0A151FB-2DA0-4BA9-89BE-F93ACCD14BA9}" presName="node" presStyleLbl="node1" presStyleIdx="0" presStyleCnt="6">
        <dgm:presLayoutVars>
          <dgm:bulletEnabled val="1"/>
        </dgm:presLayoutVars>
      </dgm:prSet>
      <dgm:spPr/>
    </dgm:pt>
    <dgm:pt modelId="{851693B5-B49B-674F-A81E-165CBAB159AF}" type="pres">
      <dgm:prSet presAssocID="{DE8CDD5A-2C24-4919-9698-83A8C12CAEC2}" presName="sibTrans" presStyleCnt="0"/>
      <dgm:spPr/>
    </dgm:pt>
    <dgm:pt modelId="{6420EAA7-E63E-A24D-ABB7-BFD18A04BEA9}" type="pres">
      <dgm:prSet presAssocID="{49B799C1-C4D2-429E-8362-E3ADE94B89A8}" presName="node" presStyleLbl="node1" presStyleIdx="1" presStyleCnt="6">
        <dgm:presLayoutVars>
          <dgm:bulletEnabled val="1"/>
        </dgm:presLayoutVars>
      </dgm:prSet>
      <dgm:spPr/>
    </dgm:pt>
    <dgm:pt modelId="{0FB40A02-0E21-8442-BCDC-483802FA5E00}" type="pres">
      <dgm:prSet presAssocID="{8DB5AFAE-90B4-47ED-B782-0F8D15E24A1F}" presName="sibTrans" presStyleCnt="0"/>
      <dgm:spPr/>
    </dgm:pt>
    <dgm:pt modelId="{18592627-FEAD-4744-9D08-9C4DE4F22EBA}" type="pres">
      <dgm:prSet presAssocID="{3AE49311-8D09-4AAE-995B-8C36D59C64AE}" presName="node" presStyleLbl="node1" presStyleIdx="2" presStyleCnt="6">
        <dgm:presLayoutVars>
          <dgm:bulletEnabled val="1"/>
        </dgm:presLayoutVars>
      </dgm:prSet>
      <dgm:spPr/>
    </dgm:pt>
    <dgm:pt modelId="{CAC7CB47-AFBC-1E41-BF96-F419CDB5BD70}" type="pres">
      <dgm:prSet presAssocID="{D145BF78-CE05-476E-8B57-5043CE0F623B}" presName="sibTrans" presStyleCnt="0"/>
      <dgm:spPr/>
    </dgm:pt>
    <dgm:pt modelId="{462C612A-D29C-1542-8146-6DC93E3591F7}" type="pres">
      <dgm:prSet presAssocID="{C011F78B-595B-4788-9AE9-35AED4C84DB2}" presName="node" presStyleLbl="node1" presStyleIdx="3" presStyleCnt="6">
        <dgm:presLayoutVars>
          <dgm:bulletEnabled val="1"/>
        </dgm:presLayoutVars>
      </dgm:prSet>
      <dgm:spPr/>
    </dgm:pt>
    <dgm:pt modelId="{E232A5C5-545D-8945-82CD-F30D589121D5}" type="pres">
      <dgm:prSet presAssocID="{BBDE68BB-AA0B-431D-B8CB-C4E5EE050BB0}" presName="sibTrans" presStyleCnt="0"/>
      <dgm:spPr/>
    </dgm:pt>
    <dgm:pt modelId="{0EDF7B08-762B-0646-91D5-5C5794C18AA1}" type="pres">
      <dgm:prSet presAssocID="{128013B7-A7FD-4074-9E2B-2900994F2DC2}" presName="node" presStyleLbl="node1" presStyleIdx="4" presStyleCnt="6">
        <dgm:presLayoutVars>
          <dgm:bulletEnabled val="1"/>
        </dgm:presLayoutVars>
      </dgm:prSet>
      <dgm:spPr/>
    </dgm:pt>
    <dgm:pt modelId="{71FFEA1D-625E-CC48-89B0-F9F0594A90B9}" type="pres">
      <dgm:prSet presAssocID="{B5847EBF-7F6A-443D-9FC5-D92B3A21DD76}" presName="sibTrans" presStyleCnt="0"/>
      <dgm:spPr/>
    </dgm:pt>
    <dgm:pt modelId="{BB3B98A9-D3D3-784E-AD68-66E8E6BD9414}" type="pres">
      <dgm:prSet presAssocID="{1B71D14F-9B49-49AA-A25B-8DEB1097E882}" presName="node" presStyleLbl="node1" presStyleIdx="5" presStyleCnt="6">
        <dgm:presLayoutVars>
          <dgm:bulletEnabled val="1"/>
        </dgm:presLayoutVars>
      </dgm:prSet>
      <dgm:spPr/>
    </dgm:pt>
  </dgm:ptLst>
  <dgm:cxnLst>
    <dgm:cxn modelId="{3C100700-E449-4B96-BD14-C761498E0409}" srcId="{7FE1D27D-6356-40AD-8472-9CDB096DF7E5}" destId="{1B71D14F-9B49-49AA-A25B-8DEB1097E882}" srcOrd="5" destOrd="0" parTransId="{DD21C103-DB30-4AEA-9A7E-12957503C493}" sibTransId="{448085AA-08B1-4296-97A6-19B91A1272E2}"/>
    <dgm:cxn modelId="{3460B00C-10C2-1D4D-BEAA-15F4C42A8DBE}" type="presOf" srcId="{C0A151FB-2DA0-4BA9-89BE-F93ACCD14BA9}" destId="{D80A2E13-005B-8B4F-9444-9C2DDD640B91}" srcOrd="0" destOrd="0" presId="urn:microsoft.com/office/officeart/2005/8/layout/default"/>
    <dgm:cxn modelId="{CA5E101F-C681-4C8B-9E9B-79E98147ADDB}" srcId="{7FE1D27D-6356-40AD-8472-9CDB096DF7E5}" destId="{C011F78B-595B-4788-9AE9-35AED4C84DB2}" srcOrd="3" destOrd="0" parTransId="{53500A3C-88D8-4125-A4B1-B5BE6F959E67}" sibTransId="{BBDE68BB-AA0B-431D-B8CB-C4E5EE050BB0}"/>
    <dgm:cxn modelId="{E951661F-B624-504C-A613-BAFC86DBF266}" type="presOf" srcId="{128013B7-A7FD-4074-9E2B-2900994F2DC2}" destId="{0EDF7B08-762B-0646-91D5-5C5794C18AA1}" srcOrd="0" destOrd="0" presId="urn:microsoft.com/office/officeart/2005/8/layout/default"/>
    <dgm:cxn modelId="{A66BFA2A-A4F3-F944-87E6-AB8D539AEAE8}" type="presOf" srcId="{7FE1D27D-6356-40AD-8472-9CDB096DF7E5}" destId="{FAEDFCA9-9DAA-C549-83E1-ADA56DDB570C}" srcOrd="0" destOrd="0" presId="urn:microsoft.com/office/officeart/2005/8/layout/default"/>
    <dgm:cxn modelId="{8D478C31-FA1E-4D39-8605-90FC75FD6B15}" srcId="{7FE1D27D-6356-40AD-8472-9CDB096DF7E5}" destId="{C0A151FB-2DA0-4BA9-89BE-F93ACCD14BA9}" srcOrd="0" destOrd="0" parTransId="{538BF17D-5F72-40C7-B276-D66C3B148E57}" sibTransId="{DE8CDD5A-2C24-4919-9698-83A8C12CAEC2}"/>
    <dgm:cxn modelId="{CB577A7C-B3F0-43B8-A766-8E472D385D71}" srcId="{7FE1D27D-6356-40AD-8472-9CDB096DF7E5}" destId="{128013B7-A7FD-4074-9E2B-2900994F2DC2}" srcOrd="4" destOrd="0" parTransId="{24A707F4-22ED-42F4-BC4D-1492FA5FA671}" sibTransId="{B5847EBF-7F6A-443D-9FC5-D92B3A21DD76}"/>
    <dgm:cxn modelId="{813C2191-02CE-FA4C-9B6C-EBF9A3697132}" type="presOf" srcId="{C011F78B-595B-4788-9AE9-35AED4C84DB2}" destId="{462C612A-D29C-1542-8146-6DC93E3591F7}" srcOrd="0" destOrd="0" presId="urn:microsoft.com/office/officeart/2005/8/layout/default"/>
    <dgm:cxn modelId="{287DD4A1-185B-104B-A322-3C6701C35B69}" type="presOf" srcId="{1B71D14F-9B49-49AA-A25B-8DEB1097E882}" destId="{BB3B98A9-D3D3-784E-AD68-66E8E6BD9414}" srcOrd="0" destOrd="0" presId="urn:microsoft.com/office/officeart/2005/8/layout/default"/>
    <dgm:cxn modelId="{04DE70A5-13BD-4C22-9647-A32B48524F7F}" srcId="{7FE1D27D-6356-40AD-8472-9CDB096DF7E5}" destId="{3AE49311-8D09-4AAE-995B-8C36D59C64AE}" srcOrd="2" destOrd="0" parTransId="{52CB432A-64B3-4DA3-98AE-E76D9799BAA1}" sibTransId="{D145BF78-CE05-476E-8B57-5043CE0F623B}"/>
    <dgm:cxn modelId="{80A785C1-F8CD-4BEA-9F47-0063DEBF6916}" srcId="{7FE1D27D-6356-40AD-8472-9CDB096DF7E5}" destId="{49B799C1-C4D2-429E-8362-E3ADE94B89A8}" srcOrd="1" destOrd="0" parTransId="{B13B6B87-08E4-4F24-A574-69C783E9C55C}" sibTransId="{8DB5AFAE-90B4-47ED-B782-0F8D15E24A1F}"/>
    <dgm:cxn modelId="{1E6806DE-B665-1B4A-A478-E7813F716757}" type="presOf" srcId="{3AE49311-8D09-4AAE-995B-8C36D59C64AE}" destId="{18592627-FEAD-4744-9D08-9C4DE4F22EBA}" srcOrd="0" destOrd="0" presId="urn:microsoft.com/office/officeart/2005/8/layout/default"/>
    <dgm:cxn modelId="{AC2AA8FF-A2C7-1B49-B499-28996A1AFE6F}" type="presOf" srcId="{49B799C1-C4D2-429E-8362-E3ADE94B89A8}" destId="{6420EAA7-E63E-A24D-ABB7-BFD18A04BEA9}" srcOrd="0" destOrd="0" presId="urn:microsoft.com/office/officeart/2005/8/layout/default"/>
    <dgm:cxn modelId="{8CE5DB1E-CE46-B04A-8BAB-20078AC634DF}" type="presParOf" srcId="{FAEDFCA9-9DAA-C549-83E1-ADA56DDB570C}" destId="{D80A2E13-005B-8B4F-9444-9C2DDD640B91}" srcOrd="0" destOrd="0" presId="urn:microsoft.com/office/officeart/2005/8/layout/default"/>
    <dgm:cxn modelId="{F3E8981B-A036-544A-B03A-6AA189020239}" type="presParOf" srcId="{FAEDFCA9-9DAA-C549-83E1-ADA56DDB570C}" destId="{851693B5-B49B-674F-A81E-165CBAB159AF}" srcOrd="1" destOrd="0" presId="urn:microsoft.com/office/officeart/2005/8/layout/default"/>
    <dgm:cxn modelId="{7FF08E59-4B65-F841-9CD4-F3BBF614C598}" type="presParOf" srcId="{FAEDFCA9-9DAA-C549-83E1-ADA56DDB570C}" destId="{6420EAA7-E63E-A24D-ABB7-BFD18A04BEA9}" srcOrd="2" destOrd="0" presId="urn:microsoft.com/office/officeart/2005/8/layout/default"/>
    <dgm:cxn modelId="{9D505A97-6200-9B4A-86EF-5968CAE90F6D}" type="presParOf" srcId="{FAEDFCA9-9DAA-C549-83E1-ADA56DDB570C}" destId="{0FB40A02-0E21-8442-BCDC-483802FA5E00}" srcOrd="3" destOrd="0" presId="urn:microsoft.com/office/officeart/2005/8/layout/default"/>
    <dgm:cxn modelId="{D64153E2-C3D2-8B44-9E00-B00E26605E11}" type="presParOf" srcId="{FAEDFCA9-9DAA-C549-83E1-ADA56DDB570C}" destId="{18592627-FEAD-4744-9D08-9C4DE4F22EBA}" srcOrd="4" destOrd="0" presId="urn:microsoft.com/office/officeart/2005/8/layout/default"/>
    <dgm:cxn modelId="{5FAE1AC9-200C-DC42-B1C2-37E552172E5A}" type="presParOf" srcId="{FAEDFCA9-9DAA-C549-83E1-ADA56DDB570C}" destId="{CAC7CB47-AFBC-1E41-BF96-F419CDB5BD70}" srcOrd="5" destOrd="0" presId="urn:microsoft.com/office/officeart/2005/8/layout/default"/>
    <dgm:cxn modelId="{5613E898-B831-E443-A463-87B0DEA31D78}" type="presParOf" srcId="{FAEDFCA9-9DAA-C549-83E1-ADA56DDB570C}" destId="{462C612A-D29C-1542-8146-6DC93E3591F7}" srcOrd="6" destOrd="0" presId="urn:microsoft.com/office/officeart/2005/8/layout/default"/>
    <dgm:cxn modelId="{B812C96F-0867-774D-90A0-56606E23BDAB}" type="presParOf" srcId="{FAEDFCA9-9DAA-C549-83E1-ADA56DDB570C}" destId="{E232A5C5-545D-8945-82CD-F30D589121D5}" srcOrd="7" destOrd="0" presId="urn:microsoft.com/office/officeart/2005/8/layout/default"/>
    <dgm:cxn modelId="{BBFD41F3-161F-5B49-91E6-0360466A2DA9}" type="presParOf" srcId="{FAEDFCA9-9DAA-C549-83E1-ADA56DDB570C}" destId="{0EDF7B08-762B-0646-91D5-5C5794C18AA1}" srcOrd="8" destOrd="0" presId="urn:microsoft.com/office/officeart/2005/8/layout/default"/>
    <dgm:cxn modelId="{5C8D5848-4201-3F43-885E-8F5B8DCD4105}" type="presParOf" srcId="{FAEDFCA9-9DAA-C549-83E1-ADA56DDB570C}" destId="{71FFEA1D-625E-CC48-89B0-F9F0594A90B9}" srcOrd="9" destOrd="0" presId="urn:microsoft.com/office/officeart/2005/8/layout/default"/>
    <dgm:cxn modelId="{B5115701-7587-E846-B5E4-0B59B32D7803}" type="presParOf" srcId="{FAEDFCA9-9DAA-C549-83E1-ADA56DDB570C}" destId="{BB3B98A9-D3D3-784E-AD68-66E8E6BD941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F83F6C-E2F0-4818-A008-704C51CFFFF4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0850C6-52E7-474D-B243-F693ACEBE01B}">
      <dgm:prSet/>
      <dgm:spPr/>
      <dgm:t>
        <a:bodyPr/>
        <a:lstStyle/>
        <a:p>
          <a:r>
            <a:rPr lang="en-US" dirty="0"/>
            <a:t>Count how many appearances had Bustamante since 2020 on the two channels, </a:t>
          </a:r>
          <a:r>
            <a:rPr lang="en-US" dirty="0" err="1"/>
            <a:t>Willax</a:t>
          </a:r>
          <a:r>
            <a:rPr lang="en-US" dirty="0"/>
            <a:t> and PBO</a:t>
          </a:r>
        </a:p>
      </dgm:t>
    </dgm:pt>
    <dgm:pt modelId="{4A043FF3-31D6-41F9-A7DE-2C720060DE6D}" type="parTrans" cxnId="{A05702D6-FDC8-4813-B4C5-45950233C254}">
      <dgm:prSet/>
      <dgm:spPr/>
      <dgm:t>
        <a:bodyPr/>
        <a:lstStyle/>
        <a:p>
          <a:endParaRPr lang="en-US"/>
        </a:p>
      </dgm:t>
    </dgm:pt>
    <dgm:pt modelId="{81E2A441-83EE-440E-931C-8139D18BEEE9}" type="sibTrans" cxnId="{A05702D6-FDC8-4813-B4C5-45950233C254}">
      <dgm:prSet/>
      <dgm:spPr/>
      <dgm:t>
        <a:bodyPr/>
        <a:lstStyle/>
        <a:p>
          <a:endParaRPr lang="en-US"/>
        </a:p>
      </dgm:t>
    </dgm:pt>
    <dgm:pt modelId="{D4A611ED-4711-45FF-97B2-961B2AE0B2E9}">
      <dgm:prSet/>
      <dgm:spPr/>
      <dgm:t>
        <a:bodyPr/>
        <a:lstStyle/>
        <a:p>
          <a:r>
            <a:rPr lang="en-US"/>
            <a:t>Count how often he appeared since he launched his congressional campaign</a:t>
          </a:r>
        </a:p>
      </dgm:t>
    </dgm:pt>
    <dgm:pt modelId="{BD8A16AB-B54E-4F42-9F23-855A797F2486}" type="parTrans" cxnId="{DA2EE0D5-F6C8-4E8E-B7AA-D0718003CEC7}">
      <dgm:prSet/>
      <dgm:spPr/>
      <dgm:t>
        <a:bodyPr/>
        <a:lstStyle/>
        <a:p>
          <a:endParaRPr lang="en-US"/>
        </a:p>
      </dgm:t>
    </dgm:pt>
    <dgm:pt modelId="{065218BD-0222-4887-84DD-EF71DD61F6BD}" type="sibTrans" cxnId="{DA2EE0D5-F6C8-4E8E-B7AA-D0718003CEC7}">
      <dgm:prSet/>
      <dgm:spPr/>
      <dgm:t>
        <a:bodyPr/>
        <a:lstStyle/>
        <a:p>
          <a:endParaRPr lang="en-US"/>
        </a:p>
      </dgm:t>
    </dgm:pt>
    <dgm:pt modelId="{0C92CF85-B686-4168-8397-511BFE34ED16}">
      <dgm:prSet/>
      <dgm:spPr/>
      <dgm:t>
        <a:bodyPr/>
        <a:lstStyle/>
        <a:p>
          <a:r>
            <a:rPr lang="en-US"/>
            <a:t>Count the views those appearances had</a:t>
          </a:r>
        </a:p>
      </dgm:t>
    </dgm:pt>
    <dgm:pt modelId="{344AA8B1-C6EB-4F33-A04A-20D8A217D4D5}" type="parTrans" cxnId="{F6C96B32-032B-4C53-89E4-67A867C2C3DF}">
      <dgm:prSet/>
      <dgm:spPr/>
      <dgm:t>
        <a:bodyPr/>
        <a:lstStyle/>
        <a:p>
          <a:endParaRPr lang="en-US"/>
        </a:p>
      </dgm:t>
    </dgm:pt>
    <dgm:pt modelId="{107F6E11-2014-4894-A9AB-CC1C43935A94}" type="sibTrans" cxnId="{F6C96B32-032B-4C53-89E4-67A867C2C3DF}">
      <dgm:prSet/>
      <dgm:spPr/>
      <dgm:t>
        <a:bodyPr/>
        <a:lstStyle/>
        <a:p>
          <a:endParaRPr lang="en-US"/>
        </a:p>
      </dgm:t>
    </dgm:pt>
    <dgm:pt modelId="{67633E80-C3E2-4254-8797-E1E49C6C65BE}">
      <dgm:prSet/>
      <dgm:spPr/>
      <dgm:t>
        <a:bodyPr/>
        <a:lstStyle/>
        <a:p>
          <a:r>
            <a:rPr lang="en-US"/>
            <a:t>Count Bustamante’s appearances since his appearance on March 5, 2021, the number of video views, and endorsing comments until the April 11 elections.</a:t>
          </a:r>
        </a:p>
      </dgm:t>
    </dgm:pt>
    <dgm:pt modelId="{B8685306-6593-4F8F-BF8B-9415C85A4B20}" type="parTrans" cxnId="{597B51B1-C155-4B25-9749-D4032DA434F8}">
      <dgm:prSet/>
      <dgm:spPr/>
      <dgm:t>
        <a:bodyPr/>
        <a:lstStyle/>
        <a:p>
          <a:endParaRPr lang="en-US"/>
        </a:p>
      </dgm:t>
    </dgm:pt>
    <dgm:pt modelId="{F4F5CF4F-8270-4C6D-B3E2-440252FD6CE3}" type="sibTrans" cxnId="{597B51B1-C155-4B25-9749-D4032DA434F8}">
      <dgm:prSet/>
      <dgm:spPr/>
      <dgm:t>
        <a:bodyPr/>
        <a:lstStyle/>
        <a:p>
          <a:endParaRPr lang="en-US"/>
        </a:p>
      </dgm:t>
    </dgm:pt>
    <dgm:pt modelId="{769888FD-8BF7-4353-A762-DA8C57DB855B}">
      <dgm:prSet/>
      <dgm:spPr/>
      <dgm:t>
        <a:bodyPr/>
        <a:lstStyle/>
        <a:p>
          <a:r>
            <a:rPr lang="en-US"/>
            <a:t>Do a similar check in other channels to see how his media presence changed since the Beto a Saber 3/5/2021 interview. </a:t>
          </a:r>
        </a:p>
      </dgm:t>
    </dgm:pt>
    <dgm:pt modelId="{BD72B990-32D9-49BC-BFBA-B1A4D77D1BA3}" type="parTrans" cxnId="{7F225EF6-A1B9-4228-ADFC-84E93C16A5F5}">
      <dgm:prSet/>
      <dgm:spPr/>
      <dgm:t>
        <a:bodyPr/>
        <a:lstStyle/>
        <a:p>
          <a:endParaRPr lang="en-US"/>
        </a:p>
      </dgm:t>
    </dgm:pt>
    <dgm:pt modelId="{8DAD9A56-414F-48BF-A9F9-CC85479F9937}" type="sibTrans" cxnId="{7F225EF6-A1B9-4228-ADFC-84E93C16A5F5}">
      <dgm:prSet/>
      <dgm:spPr/>
      <dgm:t>
        <a:bodyPr/>
        <a:lstStyle/>
        <a:p>
          <a:endParaRPr lang="en-US"/>
        </a:p>
      </dgm:t>
    </dgm:pt>
    <dgm:pt modelId="{96C3517C-9845-4CFA-ACB0-E7AD339E797E}">
      <dgm:prSet/>
      <dgm:spPr/>
      <dgm:t>
        <a:bodyPr/>
        <a:lstStyle/>
        <a:p>
          <a:r>
            <a:rPr lang="en-US"/>
            <a:t>Compare the numbers to to build up on the argument that this interview propelled his candidacy for Congress</a:t>
          </a:r>
        </a:p>
      </dgm:t>
    </dgm:pt>
    <dgm:pt modelId="{3884F6AD-E036-48E1-A1DB-AE1417FBEC3B}" type="parTrans" cxnId="{38F35578-9E4E-4075-A052-CD81E5F7372C}">
      <dgm:prSet/>
      <dgm:spPr/>
      <dgm:t>
        <a:bodyPr/>
        <a:lstStyle/>
        <a:p>
          <a:endParaRPr lang="en-US"/>
        </a:p>
      </dgm:t>
    </dgm:pt>
    <dgm:pt modelId="{C4854E92-13D4-4F06-A5C4-FB4EEB516BD5}" type="sibTrans" cxnId="{38F35578-9E4E-4075-A052-CD81E5F7372C}">
      <dgm:prSet/>
      <dgm:spPr/>
      <dgm:t>
        <a:bodyPr/>
        <a:lstStyle/>
        <a:p>
          <a:endParaRPr lang="en-US"/>
        </a:p>
      </dgm:t>
    </dgm:pt>
    <dgm:pt modelId="{DE6FCC79-F2B3-F941-AA4D-3238817E2677}" type="pres">
      <dgm:prSet presAssocID="{7AF83F6C-E2F0-4818-A008-704C51CFFFF4}" presName="Name0" presStyleCnt="0">
        <dgm:presLayoutVars>
          <dgm:dir/>
          <dgm:resizeHandles val="exact"/>
        </dgm:presLayoutVars>
      </dgm:prSet>
      <dgm:spPr/>
    </dgm:pt>
    <dgm:pt modelId="{8F243FE6-F5F1-1B45-AB5C-52AA858FF191}" type="pres">
      <dgm:prSet presAssocID="{550850C6-52E7-474D-B243-F693ACEBE01B}" presName="node" presStyleLbl="node1" presStyleIdx="0" presStyleCnt="6">
        <dgm:presLayoutVars>
          <dgm:bulletEnabled val="1"/>
        </dgm:presLayoutVars>
      </dgm:prSet>
      <dgm:spPr/>
    </dgm:pt>
    <dgm:pt modelId="{E2ECBD99-C9E4-C444-A481-8FA53592C364}" type="pres">
      <dgm:prSet presAssocID="{81E2A441-83EE-440E-931C-8139D18BEEE9}" presName="sibTrans" presStyleLbl="sibTrans1D1" presStyleIdx="0" presStyleCnt="5"/>
      <dgm:spPr/>
    </dgm:pt>
    <dgm:pt modelId="{60198E46-90D5-374A-8F57-78479E801CE8}" type="pres">
      <dgm:prSet presAssocID="{81E2A441-83EE-440E-931C-8139D18BEEE9}" presName="connectorText" presStyleLbl="sibTrans1D1" presStyleIdx="0" presStyleCnt="5"/>
      <dgm:spPr/>
    </dgm:pt>
    <dgm:pt modelId="{2027BD42-FD8F-614F-925A-84E932FFDC56}" type="pres">
      <dgm:prSet presAssocID="{D4A611ED-4711-45FF-97B2-961B2AE0B2E9}" presName="node" presStyleLbl="node1" presStyleIdx="1" presStyleCnt="6">
        <dgm:presLayoutVars>
          <dgm:bulletEnabled val="1"/>
        </dgm:presLayoutVars>
      </dgm:prSet>
      <dgm:spPr/>
    </dgm:pt>
    <dgm:pt modelId="{923B1EB7-7EF3-D24E-90FC-72F139D6C29F}" type="pres">
      <dgm:prSet presAssocID="{065218BD-0222-4887-84DD-EF71DD61F6BD}" presName="sibTrans" presStyleLbl="sibTrans1D1" presStyleIdx="1" presStyleCnt="5"/>
      <dgm:spPr/>
    </dgm:pt>
    <dgm:pt modelId="{6C5B08EC-9F84-C64B-BC8D-AFBDC7F4D146}" type="pres">
      <dgm:prSet presAssocID="{065218BD-0222-4887-84DD-EF71DD61F6BD}" presName="connectorText" presStyleLbl="sibTrans1D1" presStyleIdx="1" presStyleCnt="5"/>
      <dgm:spPr/>
    </dgm:pt>
    <dgm:pt modelId="{E2634DAB-6344-414D-9423-BE12304BD5C3}" type="pres">
      <dgm:prSet presAssocID="{0C92CF85-B686-4168-8397-511BFE34ED16}" presName="node" presStyleLbl="node1" presStyleIdx="2" presStyleCnt="6">
        <dgm:presLayoutVars>
          <dgm:bulletEnabled val="1"/>
        </dgm:presLayoutVars>
      </dgm:prSet>
      <dgm:spPr/>
    </dgm:pt>
    <dgm:pt modelId="{32297A72-DD83-7548-80B7-6810573A6C73}" type="pres">
      <dgm:prSet presAssocID="{107F6E11-2014-4894-A9AB-CC1C43935A94}" presName="sibTrans" presStyleLbl="sibTrans1D1" presStyleIdx="2" presStyleCnt="5"/>
      <dgm:spPr/>
    </dgm:pt>
    <dgm:pt modelId="{00F69BE7-45DB-A24B-9751-E3E4FB502321}" type="pres">
      <dgm:prSet presAssocID="{107F6E11-2014-4894-A9AB-CC1C43935A94}" presName="connectorText" presStyleLbl="sibTrans1D1" presStyleIdx="2" presStyleCnt="5"/>
      <dgm:spPr/>
    </dgm:pt>
    <dgm:pt modelId="{DAEF9AAE-B699-3F4D-8800-DAF41D10AFFF}" type="pres">
      <dgm:prSet presAssocID="{67633E80-C3E2-4254-8797-E1E49C6C65BE}" presName="node" presStyleLbl="node1" presStyleIdx="3" presStyleCnt="6">
        <dgm:presLayoutVars>
          <dgm:bulletEnabled val="1"/>
        </dgm:presLayoutVars>
      </dgm:prSet>
      <dgm:spPr/>
    </dgm:pt>
    <dgm:pt modelId="{FAC57A3D-6DD3-7441-9A95-8D458D89DC12}" type="pres">
      <dgm:prSet presAssocID="{F4F5CF4F-8270-4C6D-B3E2-440252FD6CE3}" presName="sibTrans" presStyleLbl="sibTrans1D1" presStyleIdx="3" presStyleCnt="5"/>
      <dgm:spPr/>
    </dgm:pt>
    <dgm:pt modelId="{CF588B60-63B1-EB4C-B3F1-A23FA7C70F4B}" type="pres">
      <dgm:prSet presAssocID="{F4F5CF4F-8270-4C6D-B3E2-440252FD6CE3}" presName="connectorText" presStyleLbl="sibTrans1D1" presStyleIdx="3" presStyleCnt="5"/>
      <dgm:spPr/>
    </dgm:pt>
    <dgm:pt modelId="{5A459A00-EBB6-1C45-82A3-41FFEF77DC14}" type="pres">
      <dgm:prSet presAssocID="{769888FD-8BF7-4353-A762-DA8C57DB855B}" presName="node" presStyleLbl="node1" presStyleIdx="4" presStyleCnt="6">
        <dgm:presLayoutVars>
          <dgm:bulletEnabled val="1"/>
        </dgm:presLayoutVars>
      </dgm:prSet>
      <dgm:spPr/>
    </dgm:pt>
    <dgm:pt modelId="{76B21DB3-247F-634D-91BD-C412E1D29307}" type="pres">
      <dgm:prSet presAssocID="{8DAD9A56-414F-48BF-A9F9-CC85479F9937}" presName="sibTrans" presStyleLbl="sibTrans1D1" presStyleIdx="4" presStyleCnt="5"/>
      <dgm:spPr/>
    </dgm:pt>
    <dgm:pt modelId="{0F286E13-ADED-1645-8C0D-A9927C0121EA}" type="pres">
      <dgm:prSet presAssocID="{8DAD9A56-414F-48BF-A9F9-CC85479F9937}" presName="connectorText" presStyleLbl="sibTrans1D1" presStyleIdx="4" presStyleCnt="5"/>
      <dgm:spPr/>
    </dgm:pt>
    <dgm:pt modelId="{69749AA2-D620-7D47-B6B3-14021A64C90A}" type="pres">
      <dgm:prSet presAssocID="{96C3517C-9845-4CFA-ACB0-E7AD339E797E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F3711-3A0B-FC4D-8C0A-0C46F00BD651}" type="presOf" srcId="{7AF83F6C-E2F0-4818-A008-704C51CFFFF4}" destId="{DE6FCC79-F2B3-F941-AA4D-3238817E2677}" srcOrd="0" destOrd="0" presId="urn:microsoft.com/office/officeart/2016/7/layout/RepeatingBendingProcessNew"/>
    <dgm:cxn modelId="{0D0F1C14-D762-1C4F-8BA9-D655BCF5DDEB}" type="presOf" srcId="{107F6E11-2014-4894-A9AB-CC1C43935A94}" destId="{00F69BE7-45DB-A24B-9751-E3E4FB502321}" srcOrd="1" destOrd="0" presId="urn:microsoft.com/office/officeart/2016/7/layout/RepeatingBendingProcessNew"/>
    <dgm:cxn modelId="{919F8F2A-9E29-9A44-B5A5-FF634EB8CAB6}" type="presOf" srcId="{67633E80-C3E2-4254-8797-E1E49C6C65BE}" destId="{DAEF9AAE-B699-3F4D-8800-DAF41D10AFFF}" srcOrd="0" destOrd="0" presId="urn:microsoft.com/office/officeart/2016/7/layout/RepeatingBendingProcessNew"/>
    <dgm:cxn modelId="{F6C96B32-032B-4C53-89E4-67A867C2C3DF}" srcId="{7AF83F6C-E2F0-4818-A008-704C51CFFFF4}" destId="{0C92CF85-B686-4168-8397-511BFE34ED16}" srcOrd="2" destOrd="0" parTransId="{344AA8B1-C6EB-4F33-A04A-20D8A217D4D5}" sibTransId="{107F6E11-2014-4894-A9AB-CC1C43935A94}"/>
    <dgm:cxn modelId="{F41E6758-CC6C-8046-A8EB-5D92B1DCC8C3}" type="presOf" srcId="{107F6E11-2014-4894-A9AB-CC1C43935A94}" destId="{32297A72-DD83-7548-80B7-6810573A6C73}" srcOrd="0" destOrd="0" presId="urn:microsoft.com/office/officeart/2016/7/layout/RepeatingBendingProcessNew"/>
    <dgm:cxn modelId="{83749F5D-6FDD-534C-A3D4-0D6C92F253D9}" type="presOf" srcId="{F4F5CF4F-8270-4C6D-B3E2-440252FD6CE3}" destId="{CF588B60-63B1-EB4C-B3F1-A23FA7C70F4B}" srcOrd="1" destOrd="0" presId="urn:microsoft.com/office/officeart/2016/7/layout/RepeatingBendingProcessNew"/>
    <dgm:cxn modelId="{38F35578-9E4E-4075-A052-CD81E5F7372C}" srcId="{7AF83F6C-E2F0-4818-A008-704C51CFFFF4}" destId="{96C3517C-9845-4CFA-ACB0-E7AD339E797E}" srcOrd="5" destOrd="0" parTransId="{3884F6AD-E036-48E1-A1DB-AE1417FBEC3B}" sibTransId="{C4854E92-13D4-4F06-A5C4-FB4EEB516BD5}"/>
    <dgm:cxn modelId="{DD061E8D-6040-744B-A5F1-B08764F9469C}" type="presOf" srcId="{81E2A441-83EE-440E-931C-8139D18BEEE9}" destId="{E2ECBD99-C9E4-C444-A481-8FA53592C364}" srcOrd="0" destOrd="0" presId="urn:microsoft.com/office/officeart/2016/7/layout/RepeatingBendingProcessNew"/>
    <dgm:cxn modelId="{81230B90-2602-9743-BDAA-466D7BADC815}" type="presOf" srcId="{0C92CF85-B686-4168-8397-511BFE34ED16}" destId="{E2634DAB-6344-414D-9423-BE12304BD5C3}" srcOrd="0" destOrd="0" presId="urn:microsoft.com/office/officeart/2016/7/layout/RepeatingBendingProcessNew"/>
    <dgm:cxn modelId="{922CA191-1B78-FF46-BB08-7D8F4BB5712B}" type="presOf" srcId="{550850C6-52E7-474D-B243-F693ACEBE01B}" destId="{8F243FE6-F5F1-1B45-AB5C-52AA858FF191}" srcOrd="0" destOrd="0" presId="urn:microsoft.com/office/officeart/2016/7/layout/RepeatingBendingProcessNew"/>
    <dgm:cxn modelId="{84942D9C-AE8E-1746-9F65-60C770935C8D}" type="presOf" srcId="{8DAD9A56-414F-48BF-A9F9-CC85479F9937}" destId="{0F286E13-ADED-1645-8C0D-A9927C0121EA}" srcOrd="1" destOrd="0" presId="urn:microsoft.com/office/officeart/2016/7/layout/RepeatingBendingProcessNew"/>
    <dgm:cxn modelId="{505131A0-00A2-4443-8CD7-02D7B817909C}" type="presOf" srcId="{81E2A441-83EE-440E-931C-8139D18BEEE9}" destId="{60198E46-90D5-374A-8F57-78479E801CE8}" srcOrd="1" destOrd="0" presId="urn:microsoft.com/office/officeart/2016/7/layout/RepeatingBendingProcessNew"/>
    <dgm:cxn modelId="{EE7537AB-589D-AE41-B3EC-EA3EE6EC74E0}" type="presOf" srcId="{065218BD-0222-4887-84DD-EF71DD61F6BD}" destId="{6C5B08EC-9F84-C64B-BC8D-AFBDC7F4D146}" srcOrd="1" destOrd="0" presId="urn:microsoft.com/office/officeart/2016/7/layout/RepeatingBendingProcessNew"/>
    <dgm:cxn modelId="{93D8C1AC-11B0-E44A-BCE7-79C7290C6E12}" type="presOf" srcId="{D4A611ED-4711-45FF-97B2-961B2AE0B2E9}" destId="{2027BD42-FD8F-614F-925A-84E932FFDC56}" srcOrd="0" destOrd="0" presId="urn:microsoft.com/office/officeart/2016/7/layout/RepeatingBendingProcessNew"/>
    <dgm:cxn modelId="{597B51B1-C155-4B25-9749-D4032DA434F8}" srcId="{7AF83F6C-E2F0-4818-A008-704C51CFFFF4}" destId="{67633E80-C3E2-4254-8797-E1E49C6C65BE}" srcOrd="3" destOrd="0" parTransId="{B8685306-6593-4F8F-BF8B-9415C85A4B20}" sibTransId="{F4F5CF4F-8270-4C6D-B3E2-440252FD6CE3}"/>
    <dgm:cxn modelId="{089EB4B5-1B4D-F34E-B03D-A6CF242D1650}" type="presOf" srcId="{8DAD9A56-414F-48BF-A9F9-CC85479F9937}" destId="{76B21DB3-247F-634D-91BD-C412E1D29307}" srcOrd="0" destOrd="0" presId="urn:microsoft.com/office/officeart/2016/7/layout/RepeatingBendingProcessNew"/>
    <dgm:cxn modelId="{815511C1-B94C-C54C-B628-10BC1905D0DD}" type="presOf" srcId="{065218BD-0222-4887-84DD-EF71DD61F6BD}" destId="{923B1EB7-7EF3-D24E-90FC-72F139D6C29F}" srcOrd="0" destOrd="0" presId="urn:microsoft.com/office/officeart/2016/7/layout/RepeatingBendingProcessNew"/>
    <dgm:cxn modelId="{F5CBD3C1-E1F7-2A45-BCDA-B34017C6EEA8}" type="presOf" srcId="{96C3517C-9845-4CFA-ACB0-E7AD339E797E}" destId="{69749AA2-D620-7D47-B6B3-14021A64C90A}" srcOrd="0" destOrd="0" presId="urn:microsoft.com/office/officeart/2016/7/layout/RepeatingBendingProcessNew"/>
    <dgm:cxn modelId="{DA2EE0D5-F6C8-4E8E-B7AA-D0718003CEC7}" srcId="{7AF83F6C-E2F0-4818-A008-704C51CFFFF4}" destId="{D4A611ED-4711-45FF-97B2-961B2AE0B2E9}" srcOrd="1" destOrd="0" parTransId="{BD8A16AB-B54E-4F42-9F23-855A797F2486}" sibTransId="{065218BD-0222-4887-84DD-EF71DD61F6BD}"/>
    <dgm:cxn modelId="{A05702D6-FDC8-4813-B4C5-45950233C254}" srcId="{7AF83F6C-E2F0-4818-A008-704C51CFFFF4}" destId="{550850C6-52E7-474D-B243-F693ACEBE01B}" srcOrd="0" destOrd="0" parTransId="{4A043FF3-31D6-41F9-A7DE-2C720060DE6D}" sibTransId="{81E2A441-83EE-440E-931C-8139D18BEEE9}"/>
    <dgm:cxn modelId="{515C7BE5-46DA-5C47-B731-DA4EBC8BFCE5}" type="presOf" srcId="{F4F5CF4F-8270-4C6D-B3E2-440252FD6CE3}" destId="{FAC57A3D-6DD3-7441-9A95-8D458D89DC12}" srcOrd="0" destOrd="0" presId="urn:microsoft.com/office/officeart/2016/7/layout/RepeatingBendingProcessNew"/>
    <dgm:cxn modelId="{DFEB7EF0-2F44-B849-B7A0-51A17962B517}" type="presOf" srcId="{769888FD-8BF7-4353-A762-DA8C57DB855B}" destId="{5A459A00-EBB6-1C45-82A3-41FFEF77DC14}" srcOrd="0" destOrd="0" presId="urn:microsoft.com/office/officeart/2016/7/layout/RepeatingBendingProcessNew"/>
    <dgm:cxn modelId="{7F225EF6-A1B9-4228-ADFC-84E93C16A5F5}" srcId="{7AF83F6C-E2F0-4818-A008-704C51CFFFF4}" destId="{769888FD-8BF7-4353-A762-DA8C57DB855B}" srcOrd="4" destOrd="0" parTransId="{BD72B990-32D9-49BC-BFBA-B1A4D77D1BA3}" sibTransId="{8DAD9A56-414F-48BF-A9F9-CC85479F9937}"/>
    <dgm:cxn modelId="{B173BC82-EC3F-E84E-9709-BD6518D0906A}" type="presParOf" srcId="{DE6FCC79-F2B3-F941-AA4D-3238817E2677}" destId="{8F243FE6-F5F1-1B45-AB5C-52AA858FF191}" srcOrd="0" destOrd="0" presId="urn:microsoft.com/office/officeart/2016/7/layout/RepeatingBendingProcessNew"/>
    <dgm:cxn modelId="{62201B8C-C5EE-2445-AE89-D3A7F452B092}" type="presParOf" srcId="{DE6FCC79-F2B3-F941-AA4D-3238817E2677}" destId="{E2ECBD99-C9E4-C444-A481-8FA53592C364}" srcOrd="1" destOrd="0" presId="urn:microsoft.com/office/officeart/2016/7/layout/RepeatingBendingProcessNew"/>
    <dgm:cxn modelId="{EEED7BA5-90B1-7D4B-9DF5-DA0707E5025F}" type="presParOf" srcId="{E2ECBD99-C9E4-C444-A481-8FA53592C364}" destId="{60198E46-90D5-374A-8F57-78479E801CE8}" srcOrd="0" destOrd="0" presId="urn:microsoft.com/office/officeart/2016/7/layout/RepeatingBendingProcessNew"/>
    <dgm:cxn modelId="{969B605C-A840-A048-8EAD-29DE6EBF5B5C}" type="presParOf" srcId="{DE6FCC79-F2B3-F941-AA4D-3238817E2677}" destId="{2027BD42-FD8F-614F-925A-84E932FFDC56}" srcOrd="2" destOrd="0" presId="urn:microsoft.com/office/officeart/2016/7/layout/RepeatingBendingProcessNew"/>
    <dgm:cxn modelId="{C73A7E05-720E-7B4D-8E72-855C21167030}" type="presParOf" srcId="{DE6FCC79-F2B3-F941-AA4D-3238817E2677}" destId="{923B1EB7-7EF3-D24E-90FC-72F139D6C29F}" srcOrd="3" destOrd="0" presId="urn:microsoft.com/office/officeart/2016/7/layout/RepeatingBendingProcessNew"/>
    <dgm:cxn modelId="{C1113A5C-461B-0942-A744-0E1CF54770B1}" type="presParOf" srcId="{923B1EB7-7EF3-D24E-90FC-72F139D6C29F}" destId="{6C5B08EC-9F84-C64B-BC8D-AFBDC7F4D146}" srcOrd="0" destOrd="0" presId="urn:microsoft.com/office/officeart/2016/7/layout/RepeatingBendingProcessNew"/>
    <dgm:cxn modelId="{95BE54A1-C385-394F-84B7-04845C66FCDD}" type="presParOf" srcId="{DE6FCC79-F2B3-F941-AA4D-3238817E2677}" destId="{E2634DAB-6344-414D-9423-BE12304BD5C3}" srcOrd="4" destOrd="0" presId="urn:microsoft.com/office/officeart/2016/7/layout/RepeatingBendingProcessNew"/>
    <dgm:cxn modelId="{2D65FB6A-EE8E-7841-8F35-3632EDB412A5}" type="presParOf" srcId="{DE6FCC79-F2B3-F941-AA4D-3238817E2677}" destId="{32297A72-DD83-7548-80B7-6810573A6C73}" srcOrd="5" destOrd="0" presId="urn:microsoft.com/office/officeart/2016/7/layout/RepeatingBendingProcessNew"/>
    <dgm:cxn modelId="{928ADBBF-16DA-254A-BEE8-CAA9C933C434}" type="presParOf" srcId="{32297A72-DD83-7548-80B7-6810573A6C73}" destId="{00F69BE7-45DB-A24B-9751-E3E4FB502321}" srcOrd="0" destOrd="0" presId="urn:microsoft.com/office/officeart/2016/7/layout/RepeatingBendingProcessNew"/>
    <dgm:cxn modelId="{2B3A4E52-616E-1E43-AB14-F1068773AE39}" type="presParOf" srcId="{DE6FCC79-F2B3-F941-AA4D-3238817E2677}" destId="{DAEF9AAE-B699-3F4D-8800-DAF41D10AFFF}" srcOrd="6" destOrd="0" presId="urn:microsoft.com/office/officeart/2016/7/layout/RepeatingBendingProcessNew"/>
    <dgm:cxn modelId="{073F2310-CBFB-EC4F-896A-885C5FD1045E}" type="presParOf" srcId="{DE6FCC79-F2B3-F941-AA4D-3238817E2677}" destId="{FAC57A3D-6DD3-7441-9A95-8D458D89DC12}" srcOrd="7" destOrd="0" presId="urn:microsoft.com/office/officeart/2016/7/layout/RepeatingBendingProcessNew"/>
    <dgm:cxn modelId="{E1FA24A0-060D-744F-AD1E-EE36A9B97B56}" type="presParOf" srcId="{FAC57A3D-6DD3-7441-9A95-8D458D89DC12}" destId="{CF588B60-63B1-EB4C-B3F1-A23FA7C70F4B}" srcOrd="0" destOrd="0" presId="urn:microsoft.com/office/officeart/2016/7/layout/RepeatingBendingProcessNew"/>
    <dgm:cxn modelId="{E71447E2-BCA5-1244-BFA3-2264063737F1}" type="presParOf" srcId="{DE6FCC79-F2B3-F941-AA4D-3238817E2677}" destId="{5A459A00-EBB6-1C45-82A3-41FFEF77DC14}" srcOrd="8" destOrd="0" presId="urn:microsoft.com/office/officeart/2016/7/layout/RepeatingBendingProcessNew"/>
    <dgm:cxn modelId="{36C82348-C8EA-464C-AD41-F02522D83EEE}" type="presParOf" srcId="{DE6FCC79-F2B3-F941-AA4D-3238817E2677}" destId="{76B21DB3-247F-634D-91BD-C412E1D29307}" srcOrd="9" destOrd="0" presId="urn:microsoft.com/office/officeart/2016/7/layout/RepeatingBendingProcessNew"/>
    <dgm:cxn modelId="{DF2588A3-AF28-5145-BD25-118B6C685174}" type="presParOf" srcId="{76B21DB3-247F-634D-91BD-C412E1D29307}" destId="{0F286E13-ADED-1645-8C0D-A9927C0121EA}" srcOrd="0" destOrd="0" presId="urn:microsoft.com/office/officeart/2016/7/layout/RepeatingBendingProcessNew"/>
    <dgm:cxn modelId="{4A958BF0-9CA8-EC4E-B7E4-982C185622CD}" type="presParOf" srcId="{DE6FCC79-F2B3-F941-AA4D-3238817E2677}" destId="{69749AA2-D620-7D47-B6B3-14021A64C90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A2E13-005B-8B4F-9444-9C2DDD640B91}">
      <dsp:nvSpPr>
        <dsp:cNvPr id="0" name=""/>
        <dsp:cNvSpPr/>
      </dsp:nvSpPr>
      <dsp:spPr>
        <a:xfrm>
          <a:off x="0" y="79964"/>
          <a:ext cx="2647469" cy="15884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Train a prediction model (possibly RoBERTA or RoBERTuito) for text classification to predict the comment’s attitudes based on a hand-coded set.</a:t>
          </a:r>
        </a:p>
      </dsp:txBody>
      <dsp:txXfrm>
        <a:off x="0" y="79964"/>
        <a:ext cx="2647469" cy="1588481"/>
      </dsp:txXfrm>
    </dsp:sp>
    <dsp:sp modelId="{6420EAA7-E63E-A24D-ABB7-BFD18A04BEA9}">
      <dsp:nvSpPr>
        <dsp:cNvPr id="0" name=""/>
        <dsp:cNvSpPr/>
      </dsp:nvSpPr>
      <dsp:spPr>
        <a:xfrm>
          <a:off x="2912217" y="79964"/>
          <a:ext cx="2647469" cy="1588481"/>
        </a:xfrm>
        <a:prstGeom prst="rect">
          <a:avLst/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 network (indirect?) of commenters using the commenters’ channels or screen names as nodes and the videos and channels in which they comment as links.</a:t>
          </a:r>
        </a:p>
      </dsp:txBody>
      <dsp:txXfrm>
        <a:off x="2912217" y="79964"/>
        <a:ext cx="2647469" cy="1588481"/>
      </dsp:txXfrm>
    </dsp:sp>
    <dsp:sp modelId="{18592627-FEAD-4744-9D08-9C4DE4F22EBA}">
      <dsp:nvSpPr>
        <dsp:cNvPr id="0" name=""/>
        <dsp:cNvSpPr/>
      </dsp:nvSpPr>
      <dsp:spPr>
        <a:xfrm>
          <a:off x="5824433" y="79964"/>
          <a:ext cx="2647469" cy="1588481"/>
        </a:xfrm>
        <a:prstGeom prst="rect">
          <a:avLst/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How can I factor number of comments made, likes, and replies?</a:t>
          </a:r>
        </a:p>
      </dsp:txBody>
      <dsp:txXfrm>
        <a:off x="5824433" y="79964"/>
        <a:ext cx="2647469" cy="1588481"/>
      </dsp:txXfrm>
    </dsp:sp>
    <dsp:sp modelId="{462C612A-D29C-1542-8146-6DC93E3591F7}">
      <dsp:nvSpPr>
        <dsp:cNvPr id="0" name=""/>
        <dsp:cNvSpPr/>
      </dsp:nvSpPr>
      <dsp:spPr>
        <a:xfrm>
          <a:off x="0" y="1933193"/>
          <a:ext cx="2647469" cy="1588481"/>
        </a:xfrm>
        <a:prstGeom prst="rect">
          <a:avLst/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Repeat the method and steps followed for Willax with other channels and media to find the penetration and prevalence of disinformation</a:t>
          </a:r>
        </a:p>
      </dsp:txBody>
      <dsp:txXfrm>
        <a:off x="0" y="1933193"/>
        <a:ext cx="2647469" cy="1588481"/>
      </dsp:txXfrm>
    </dsp:sp>
    <dsp:sp modelId="{0EDF7B08-762B-0646-91D5-5C5794C18AA1}">
      <dsp:nvSpPr>
        <dsp:cNvPr id="0" name=""/>
        <dsp:cNvSpPr/>
      </dsp:nvSpPr>
      <dsp:spPr>
        <a:xfrm>
          <a:off x="2912217" y="1933193"/>
          <a:ext cx="2647469" cy="1588481"/>
        </a:xfrm>
        <a:prstGeom prst="rect">
          <a:avLst/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Carry out sentiment and emotion analysis on the comments.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 </a:t>
          </a:r>
          <a:r>
            <a:rPr lang="en-US" sz="1500" kern="1200"/>
            <a:t>Wordcloud</a:t>
          </a:r>
          <a:endParaRPr lang="en-US" sz="1500" kern="1200" dirty="0"/>
        </a:p>
      </dsp:txBody>
      <dsp:txXfrm>
        <a:off x="2912217" y="1933193"/>
        <a:ext cx="2647469" cy="1588481"/>
      </dsp:txXfrm>
    </dsp:sp>
    <dsp:sp modelId="{BB3B98A9-D3D3-784E-AD68-66E8E6BD9414}">
      <dsp:nvSpPr>
        <dsp:cNvPr id="0" name=""/>
        <dsp:cNvSpPr/>
      </dsp:nvSpPr>
      <dsp:spPr>
        <a:xfrm>
          <a:off x="5824433" y="1933193"/>
          <a:ext cx="2647469" cy="1588481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Compare the views, number of comments, and commenter attitudes between the disinformation and debunking videos to see what type of information and data have more taction</a:t>
          </a:r>
        </a:p>
      </dsp:txBody>
      <dsp:txXfrm>
        <a:off x="5824433" y="1933193"/>
        <a:ext cx="2647469" cy="1588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CBD99-C9E4-C444-A481-8FA53592C364}">
      <dsp:nvSpPr>
        <dsp:cNvPr id="0" name=""/>
        <dsp:cNvSpPr/>
      </dsp:nvSpPr>
      <dsp:spPr>
        <a:xfrm>
          <a:off x="2432943" y="854718"/>
          <a:ext cx="5279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90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82934" y="897646"/>
        <a:ext cx="27925" cy="5585"/>
      </dsp:txXfrm>
    </dsp:sp>
    <dsp:sp modelId="{8F243FE6-F5F1-1B45-AB5C-52AA858FF191}">
      <dsp:nvSpPr>
        <dsp:cNvPr id="0" name=""/>
        <dsp:cNvSpPr/>
      </dsp:nvSpPr>
      <dsp:spPr>
        <a:xfrm>
          <a:off x="6450" y="171951"/>
          <a:ext cx="2428292" cy="14569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988" tIns="124899" rIns="118988" bIns="12489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Count how many appearances had Bustamante since 2020 on the two channels, </a:t>
          </a:r>
          <a:r>
            <a:rPr lang="en-US" sz="1300" kern="1200" dirty="0" err="1"/>
            <a:t>Willax</a:t>
          </a:r>
          <a:r>
            <a:rPr lang="en-US" sz="1300" kern="1200" dirty="0"/>
            <a:t> and PBO</a:t>
          </a:r>
        </a:p>
      </dsp:txBody>
      <dsp:txXfrm>
        <a:off x="6450" y="171951"/>
        <a:ext cx="2428292" cy="1456975"/>
      </dsp:txXfrm>
    </dsp:sp>
    <dsp:sp modelId="{923B1EB7-7EF3-D24E-90FC-72F139D6C29F}">
      <dsp:nvSpPr>
        <dsp:cNvPr id="0" name=""/>
        <dsp:cNvSpPr/>
      </dsp:nvSpPr>
      <dsp:spPr>
        <a:xfrm>
          <a:off x="5419743" y="854718"/>
          <a:ext cx="5279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907" y="45720"/>
              </a:lnTo>
            </a:path>
          </a:pathLst>
        </a:custGeom>
        <a:noFill/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9734" y="897646"/>
        <a:ext cx="27925" cy="5585"/>
      </dsp:txXfrm>
    </dsp:sp>
    <dsp:sp modelId="{2027BD42-FD8F-614F-925A-84E932FFDC56}">
      <dsp:nvSpPr>
        <dsp:cNvPr id="0" name=""/>
        <dsp:cNvSpPr/>
      </dsp:nvSpPr>
      <dsp:spPr>
        <a:xfrm>
          <a:off x="2993251" y="171951"/>
          <a:ext cx="2428292" cy="1456975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988" tIns="124899" rIns="118988" bIns="12489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Count how often he appeared since he launched his congressional campaign</a:t>
          </a:r>
        </a:p>
      </dsp:txBody>
      <dsp:txXfrm>
        <a:off x="2993251" y="171951"/>
        <a:ext cx="2428292" cy="1456975"/>
      </dsp:txXfrm>
    </dsp:sp>
    <dsp:sp modelId="{32297A72-DD83-7548-80B7-6810573A6C73}">
      <dsp:nvSpPr>
        <dsp:cNvPr id="0" name=""/>
        <dsp:cNvSpPr/>
      </dsp:nvSpPr>
      <dsp:spPr>
        <a:xfrm>
          <a:off x="1220597" y="1627126"/>
          <a:ext cx="5973600" cy="527907"/>
        </a:xfrm>
        <a:custGeom>
          <a:avLst/>
          <a:gdLst/>
          <a:ahLst/>
          <a:cxnLst/>
          <a:rect l="0" t="0" r="0" b="0"/>
          <a:pathLst>
            <a:path>
              <a:moveTo>
                <a:pt x="5973600" y="0"/>
              </a:moveTo>
              <a:lnTo>
                <a:pt x="5973600" y="281053"/>
              </a:lnTo>
              <a:lnTo>
                <a:pt x="0" y="281053"/>
              </a:lnTo>
              <a:lnTo>
                <a:pt x="0" y="527907"/>
              </a:lnTo>
            </a:path>
          </a:pathLst>
        </a:custGeom>
        <a:noFill/>
        <a:ln w="9525" cap="flat" cmpd="sng" algn="ctr">
          <a:solidFill>
            <a:schemeClr val="accent2">
              <a:hueOff val="2340760"/>
              <a:satOff val="-2919"/>
              <a:lumOff val="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7406" y="1888287"/>
        <a:ext cx="299982" cy="5585"/>
      </dsp:txXfrm>
    </dsp:sp>
    <dsp:sp modelId="{E2634DAB-6344-414D-9423-BE12304BD5C3}">
      <dsp:nvSpPr>
        <dsp:cNvPr id="0" name=""/>
        <dsp:cNvSpPr/>
      </dsp:nvSpPr>
      <dsp:spPr>
        <a:xfrm>
          <a:off x="5980051" y="171951"/>
          <a:ext cx="2428292" cy="1456975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988" tIns="124899" rIns="118988" bIns="12489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Count the views those appearances had</a:t>
          </a:r>
        </a:p>
      </dsp:txBody>
      <dsp:txXfrm>
        <a:off x="5980051" y="171951"/>
        <a:ext cx="2428292" cy="1456975"/>
      </dsp:txXfrm>
    </dsp:sp>
    <dsp:sp modelId="{FAC57A3D-6DD3-7441-9A95-8D458D89DC12}">
      <dsp:nvSpPr>
        <dsp:cNvPr id="0" name=""/>
        <dsp:cNvSpPr/>
      </dsp:nvSpPr>
      <dsp:spPr>
        <a:xfrm>
          <a:off x="2432943" y="2870202"/>
          <a:ext cx="5279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907" y="45720"/>
              </a:lnTo>
            </a:path>
          </a:pathLst>
        </a:custGeom>
        <a:noFill/>
        <a:ln w="9525" cap="flat" cmpd="sng" algn="ctr">
          <a:solidFill>
            <a:schemeClr val="accent2">
              <a:hueOff val="3511140"/>
              <a:satOff val="-4379"/>
              <a:lumOff val="10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82934" y="2913129"/>
        <a:ext cx="27925" cy="5585"/>
      </dsp:txXfrm>
    </dsp:sp>
    <dsp:sp modelId="{DAEF9AAE-B699-3F4D-8800-DAF41D10AFFF}">
      <dsp:nvSpPr>
        <dsp:cNvPr id="0" name=""/>
        <dsp:cNvSpPr/>
      </dsp:nvSpPr>
      <dsp:spPr>
        <a:xfrm>
          <a:off x="6450" y="2187434"/>
          <a:ext cx="2428292" cy="1456975"/>
        </a:xfrm>
        <a:prstGeom prst="rect">
          <a:avLst/>
        </a:prstGeom>
        <a:solidFill>
          <a:schemeClr val="accent2">
            <a:hueOff val="2808912"/>
            <a:satOff val="-3503"/>
            <a:lumOff val="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988" tIns="124899" rIns="118988" bIns="12489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Count Bustamante’s appearances since his appearance on March 5, 2021, the number of video views, and endorsing comments until the April 11 elections.</a:t>
          </a:r>
        </a:p>
      </dsp:txBody>
      <dsp:txXfrm>
        <a:off x="6450" y="2187434"/>
        <a:ext cx="2428292" cy="1456975"/>
      </dsp:txXfrm>
    </dsp:sp>
    <dsp:sp modelId="{76B21DB3-247F-634D-91BD-C412E1D29307}">
      <dsp:nvSpPr>
        <dsp:cNvPr id="0" name=""/>
        <dsp:cNvSpPr/>
      </dsp:nvSpPr>
      <dsp:spPr>
        <a:xfrm>
          <a:off x="5419743" y="2870202"/>
          <a:ext cx="5279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907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9734" y="2913129"/>
        <a:ext cx="27925" cy="5585"/>
      </dsp:txXfrm>
    </dsp:sp>
    <dsp:sp modelId="{5A459A00-EBB6-1C45-82A3-41FFEF77DC14}">
      <dsp:nvSpPr>
        <dsp:cNvPr id="0" name=""/>
        <dsp:cNvSpPr/>
      </dsp:nvSpPr>
      <dsp:spPr>
        <a:xfrm>
          <a:off x="2993251" y="2187434"/>
          <a:ext cx="2428292" cy="1456975"/>
        </a:xfrm>
        <a:prstGeom prst="rect">
          <a:avLst/>
        </a:prstGeom>
        <a:solidFill>
          <a:schemeClr val="accent2">
            <a:hueOff val="3745216"/>
            <a:satOff val="-4671"/>
            <a:lumOff val="10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988" tIns="124899" rIns="118988" bIns="12489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Do a similar check in other channels to see how his media presence changed since the Beto a Saber 3/5/2021 interview. </a:t>
          </a:r>
        </a:p>
      </dsp:txBody>
      <dsp:txXfrm>
        <a:off x="2993251" y="2187434"/>
        <a:ext cx="2428292" cy="1456975"/>
      </dsp:txXfrm>
    </dsp:sp>
    <dsp:sp modelId="{69749AA2-D620-7D47-B6B3-14021A64C90A}">
      <dsp:nvSpPr>
        <dsp:cNvPr id="0" name=""/>
        <dsp:cNvSpPr/>
      </dsp:nvSpPr>
      <dsp:spPr>
        <a:xfrm>
          <a:off x="5980051" y="2187434"/>
          <a:ext cx="2428292" cy="1456975"/>
        </a:xfrm>
        <a:prstGeom prst="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988" tIns="124899" rIns="118988" bIns="12489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Compare the numbers to to build up on the argument that this interview propelled his candidacy for Congress</a:t>
          </a:r>
        </a:p>
      </dsp:txBody>
      <dsp:txXfrm>
        <a:off x="5980051" y="2187434"/>
        <a:ext cx="2428292" cy="1456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harmaceutical research lab">
            <a:extLst>
              <a:ext uri="{FF2B5EF4-FFF2-40B4-BE49-F238E27FC236}">
                <a16:creationId xmlns:a16="http://schemas.microsoft.com/office/drawing/2014/main" id="{E876DB7F-B94B-06DD-57D9-CBBE33235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 b="1767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950" y="1395689"/>
            <a:ext cx="3731460" cy="233148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896" y="1724382"/>
            <a:ext cx="3098526" cy="1178373"/>
          </a:xfrm>
        </p:spPr>
        <p:txBody>
          <a:bodyPr anchor="t"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r>
              <a:rPr lang="en-US" sz="2500"/>
              <a:t>Medical Disinformation wit Political Itent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896" y="3149409"/>
            <a:ext cx="3143954" cy="448911"/>
          </a:xfrm>
        </p:spPr>
        <p:txBody>
          <a:bodyPr anchor="ctr"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br>
              <a:rPr lang="en-US" sz="800"/>
            </a:br>
            <a:br>
              <a:rPr lang="en-US" sz="800"/>
            </a:br>
            <a:endParaRPr lang="en-US" sz="8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2377" y="3026082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Orellana_sinoph_disinf_files/figure-pptx/unnamed-chunk-3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172" y="337836"/>
            <a:ext cx="8935656" cy="44678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Orellana_sinoph_disinf_files/figure-pptx/unnamed-chunk-3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2129" y="341814"/>
            <a:ext cx="8919742" cy="44598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DeOrellana_sinoph_disinf_files/figure-pptx/unnamed-chunk-5-2.png"/>
          <p:cNvPicPr>
            <a:picLocks noGrp="1" noChangeAspect="1"/>
          </p:cNvPicPr>
          <p:nvPr/>
        </p:nvPicPr>
        <p:blipFill rotWithShape="1">
          <a:blip r:embed="rId2"/>
          <a:srcRect r="5341" b="-1"/>
          <a:stretch/>
        </p:blipFill>
        <p:spPr bwMode="auto">
          <a:xfrm>
            <a:off x="559642" y="368925"/>
            <a:ext cx="8041430" cy="4247638"/>
          </a:xfrm>
          <a:prstGeom prst="rect">
            <a:avLst/>
          </a:prstGeom>
          <a:noFill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03532" y="377968"/>
            <a:ext cx="304800" cy="322326"/>
            <a:chOff x="215328" y="-46937"/>
            <a:chExt cx="304800" cy="277384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DeOrellana_sinoph_disinf_files/figure-pptx/unnamed-chunk-5-3.png"/>
          <p:cNvPicPr>
            <a:picLocks noGrp="1" noChangeAspect="1"/>
          </p:cNvPicPr>
          <p:nvPr/>
        </p:nvPicPr>
        <p:blipFill rotWithShape="1">
          <a:blip r:embed="rId2"/>
          <a:srcRect r="5341" b="-1"/>
          <a:stretch/>
        </p:blipFill>
        <p:spPr bwMode="auto">
          <a:xfrm>
            <a:off x="559642" y="368925"/>
            <a:ext cx="8041430" cy="4247638"/>
          </a:xfrm>
          <a:prstGeom prst="rect">
            <a:avLst/>
          </a:prstGeom>
          <a:noFill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03532" y="377968"/>
            <a:ext cx="304800" cy="322326"/>
            <a:chOff x="215328" y="-46937"/>
            <a:chExt cx="304800" cy="277384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DeOrellana_sinoph_disinf_files/figure-pptx/unnamed-chunk-5-4.png"/>
          <p:cNvPicPr>
            <a:picLocks noGrp="1" noChangeAspect="1"/>
          </p:cNvPicPr>
          <p:nvPr/>
        </p:nvPicPr>
        <p:blipFill rotWithShape="1">
          <a:blip r:embed="rId2"/>
          <a:srcRect r="5341" b="-1"/>
          <a:stretch/>
        </p:blipFill>
        <p:spPr bwMode="auto">
          <a:xfrm>
            <a:off x="559642" y="368925"/>
            <a:ext cx="8041430" cy="4247638"/>
          </a:xfrm>
          <a:prstGeom prst="rect">
            <a:avLst/>
          </a:prstGeom>
          <a:noFill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03532" y="377968"/>
            <a:ext cx="304800" cy="322326"/>
            <a:chOff x="215328" y="-46937"/>
            <a:chExt cx="304800" cy="277384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DeOrellana_sinoph_disinf_files/figure-pptx/unnamed-chunk-5-5.png"/>
          <p:cNvPicPr>
            <a:picLocks noGrp="1" noChangeAspect="1"/>
          </p:cNvPicPr>
          <p:nvPr/>
        </p:nvPicPr>
        <p:blipFill rotWithShape="1">
          <a:blip r:embed="rId2"/>
          <a:srcRect r="5341" b="-1"/>
          <a:stretch/>
        </p:blipFill>
        <p:spPr bwMode="auto">
          <a:xfrm>
            <a:off x="559642" y="368925"/>
            <a:ext cx="8041430" cy="4247638"/>
          </a:xfrm>
          <a:prstGeom prst="rect">
            <a:avLst/>
          </a:prstGeom>
          <a:noFill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03532" y="377968"/>
            <a:ext cx="304800" cy="322326"/>
            <a:chOff x="215328" y="-46937"/>
            <a:chExt cx="304800" cy="277384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DeOrellana_sinoph_disinf_files/figure-pptx/unnamed-chunk-5-6.png"/>
          <p:cNvPicPr>
            <a:picLocks noGrp="1" noChangeAspect="1"/>
          </p:cNvPicPr>
          <p:nvPr/>
        </p:nvPicPr>
        <p:blipFill rotWithShape="1">
          <a:blip r:embed="rId2"/>
          <a:srcRect l="4078" r="1263" b="-1"/>
          <a:stretch/>
        </p:blipFill>
        <p:spPr bwMode="auto">
          <a:xfrm>
            <a:off x="559642" y="368925"/>
            <a:ext cx="8041430" cy="4247638"/>
          </a:xfrm>
          <a:prstGeom prst="rect">
            <a:avLst/>
          </a:prstGeom>
          <a:noFill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03532" y="377968"/>
            <a:ext cx="304800" cy="322326"/>
            <a:chOff x="215328" y="-46937"/>
            <a:chExt cx="304800" cy="277384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05F6FE-95B3-D4C4-33D3-C56F7B744A4C}"/>
              </a:ext>
            </a:extLst>
          </p:cNvPr>
          <p:cNvSpPr txBox="1"/>
          <p:nvPr/>
        </p:nvSpPr>
        <p:spPr>
          <a:xfrm>
            <a:off x="480060" y="4182665"/>
            <a:ext cx="8183880" cy="480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>
                <a:latin typeface="+mj-lt"/>
                <a:ea typeface="+mj-ea"/>
                <a:cs typeface="+mj-cs"/>
              </a:rPr>
              <a:t>The numbers in perspective</a:t>
            </a:r>
          </a:p>
        </p:txBody>
      </p:sp>
      <p:pic>
        <p:nvPicPr>
          <p:cNvPr id="3" name="Picture 1" descr="DeOrellana_sinoph_disinf_files/figure-pptx/unnamed-chunk-5-1.png"/>
          <p:cNvPicPr>
            <a:picLocks noGrp="1" noChangeAspect="1"/>
          </p:cNvPicPr>
          <p:nvPr/>
        </p:nvPicPr>
        <p:blipFill rotWithShape="1">
          <a:blip r:embed="rId2"/>
          <a:srcRect t="11348" r="1" b="1"/>
          <a:stretch/>
        </p:blipFill>
        <p:spPr bwMode="auto">
          <a:xfrm>
            <a:off x="480060" y="480060"/>
            <a:ext cx="8183880" cy="362759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4D01-D359-09E0-45B5-B496D553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000" dirty="0">
                <a:latin typeface="Lucida Bright" panose="02040602050505020304" pitchFamily="18" charset="77"/>
              </a:rPr>
              <a:t>Sample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C18B5-5641-B07D-D68B-434F7A2BE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Extreme Dates</a:t>
            </a:r>
          </a:p>
          <a:p>
            <a:r>
              <a:rPr lang="en-US" sz="1800" b="1" dirty="0">
                <a:solidFill>
                  <a:srgbClr val="DD1144"/>
                </a:solidFill>
              </a:rPr>
              <a:t>October 1, 2020 – December 31, 2021</a:t>
            </a:r>
          </a:p>
          <a:p>
            <a:endParaRPr lang="en-US" sz="1800" b="1" dirty="0"/>
          </a:p>
          <a:p>
            <a:r>
              <a:rPr lang="en-US" sz="1800" b="1" dirty="0"/>
              <a:t>Keyword filter </a:t>
            </a:r>
          </a:p>
          <a:p>
            <a:r>
              <a:rPr lang="en-US" sz="1800" b="1" dirty="0">
                <a:solidFill>
                  <a:srgbClr val="DD1144"/>
                </a:solidFill>
                <a:effectLst/>
              </a:rPr>
              <a:t>'Sinopharm'</a:t>
            </a:r>
            <a:r>
              <a:rPr lang="en-US" sz="1800" b="1" dirty="0"/>
              <a:t>, 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'Sinovac'</a:t>
            </a:r>
            <a:r>
              <a:rPr lang="en-US" sz="1800" b="1" dirty="0"/>
              <a:t>, 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'</a:t>
            </a:r>
            <a:r>
              <a:rPr lang="en-US" sz="1800" b="1" dirty="0" err="1">
                <a:solidFill>
                  <a:srgbClr val="DD1144"/>
                </a:solidFill>
                <a:effectLst/>
              </a:rPr>
              <a:t>vacuna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 </a:t>
            </a:r>
            <a:r>
              <a:rPr lang="en-US" sz="1800" b="1" dirty="0" err="1">
                <a:solidFill>
                  <a:srgbClr val="DD1144"/>
                </a:solidFill>
                <a:effectLst/>
              </a:rPr>
              <a:t>china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'</a:t>
            </a:r>
            <a:r>
              <a:rPr lang="en-US" sz="1800" b="1" dirty="0"/>
              <a:t>, 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'</a:t>
            </a:r>
            <a:r>
              <a:rPr lang="en-US" sz="1800" b="1" dirty="0" err="1">
                <a:solidFill>
                  <a:srgbClr val="DD1144"/>
                </a:solidFill>
                <a:effectLst/>
              </a:rPr>
              <a:t>eficacia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'</a:t>
            </a:r>
            <a:r>
              <a:rPr lang="en-US" sz="1800" b="1" dirty="0"/>
              <a:t>, 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'</a:t>
            </a:r>
            <a:r>
              <a:rPr lang="en-US" sz="1800" b="1" dirty="0" err="1">
                <a:solidFill>
                  <a:srgbClr val="DD1144"/>
                </a:solidFill>
                <a:effectLst/>
              </a:rPr>
              <a:t>vacuna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'</a:t>
            </a:r>
            <a:r>
              <a:rPr lang="en-US" sz="1800" b="1" dirty="0"/>
              <a:t>, 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'</a:t>
            </a:r>
            <a:r>
              <a:rPr lang="en-US" sz="1800" b="1" dirty="0" err="1">
                <a:solidFill>
                  <a:srgbClr val="DD1144"/>
                </a:solidFill>
                <a:effectLst/>
              </a:rPr>
              <a:t>bustamante</a:t>
            </a:r>
            <a:r>
              <a:rPr lang="en-US" sz="1800" b="1" dirty="0">
                <a:solidFill>
                  <a:srgbClr val="DD1144"/>
                </a:solidFill>
                <a:effectLst/>
              </a:rPr>
              <a:t>’</a:t>
            </a:r>
          </a:p>
          <a:p>
            <a:endParaRPr lang="en-US" sz="1800" b="1" dirty="0"/>
          </a:p>
          <a:p>
            <a:r>
              <a:rPr lang="en-US" sz="1800" b="1" dirty="0"/>
              <a:t>Sampled Videos </a:t>
            </a:r>
          </a:p>
          <a:p>
            <a:r>
              <a:rPr lang="en-US" sz="1800" b="1" dirty="0">
                <a:solidFill>
                  <a:srgbClr val="DD1144"/>
                </a:solidFill>
              </a:rPr>
              <a:t>101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79F46C5-835D-E100-EB8D-BDB6146CF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49" y="551422"/>
            <a:ext cx="5111750" cy="4040655"/>
          </a:xfrm>
        </p:spPr>
      </p:pic>
    </p:spTree>
    <p:extLst>
      <p:ext uri="{BB962C8B-B14F-4D97-AF65-F5344CB8AC3E}">
        <p14:creationId xmlns:p14="http://schemas.microsoft.com/office/powerpoint/2010/main" val="343996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293-6FB5-A2A7-A7A9-44E14A3C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C1F4BC-A8F5-3053-EC30-E2BD9AF17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209195"/>
            <a:ext cx="5111750" cy="43806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4D649-E6B2-87D0-0141-241DC68EB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9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23FF-8AC1-970F-9F40-FAE0063B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6" y="101519"/>
            <a:ext cx="4647234" cy="961709"/>
          </a:xfrm>
        </p:spPr>
        <p:txBody>
          <a:bodyPr/>
          <a:lstStyle/>
          <a:p>
            <a:pPr algn="l"/>
            <a:r>
              <a:rPr lang="en-US" dirty="0"/>
              <a:t>Dis- Mis- </a:t>
            </a:r>
            <a:r>
              <a:rPr lang="en-US" dirty="0" err="1"/>
              <a:t>Malinformation</a:t>
            </a:r>
            <a:endParaRPr lang="en-US" dirty="0"/>
          </a:p>
        </p:txBody>
      </p:sp>
      <p:pic>
        <p:nvPicPr>
          <p:cNvPr id="5" name="Content Placeholder 4" descr="A blue and white paper with text&#10;&#10;Description automatically generated">
            <a:extLst>
              <a:ext uri="{FF2B5EF4-FFF2-40B4-BE49-F238E27FC236}">
                <a16:creationId xmlns:a16="http://schemas.microsoft.com/office/drawing/2014/main" id="{FEBC1F5C-5446-A095-9B13-A38EDD43C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85" y="874712"/>
            <a:ext cx="2939297" cy="3394075"/>
          </a:xfrm>
        </p:spPr>
      </p:pic>
      <p:pic>
        <p:nvPicPr>
          <p:cNvPr id="7" name="Picture 6" descr="A screenshot of a white paper&#10;&#10;Description automatically generated">
            <a:extLst>
              <a:ext uri="{FF2B5EF4-FFF2-40B4-BE49-F238E27FC236}">
                <a16:creationId xmlns:a16="http://schemas.microsoft.com/office/drawing/2014/main" id="{394390D5-3E4C-9225-8C3E-0E2A469F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618" y="164342"/>
            <a:ext cx="4118541" cy="4078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420C0-0BC7-1966-D6C9-1597A9D3118F}"/>
              </a:ext>
            </a:extLst>
          </p:cNvPr>
          <p:cNvSpPr txBox="1"/>
          <p:nvPr/>
        </p:nvSpPr>
        <p:spPr>
          <a:xfrm>
            <a:off x="98385" y="4268787"/>
            <a:ext cx="438735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50">
                <a:solidFill>
                  <a:srgbClr val="0070C0"/>
                </a:solidFill>
              </a:rPr>
              <a:t>Mis-, Dis-, and Malinformation. Planning and Incident Response Guide for Election Officials. https://www.cisa.gov/sites/default/files/publications/mdm-incident-response-guide_508.pdf</a:t>
            </a:r>
            <a:endParaRPr lang="en-US" sz="115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A16FF-FF08-2F23-5A00-F959EF2938E9}"/>
              </a:ext>
            </a:extLst>
          </p:cNvPr>
          <p:cNvSpPr txBox="1"/>
          <p:nvPr/>
        </p:nvSpPr>
        <p:spPr>
          <a:xfrm>
            <a:off x="4927074" y="4242420"/>
            <a:ext cx="4118541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50" i="0" u="none" strike="noStrike">
                <a:solidFill>
                  <a:srgbClr val="0070C0"/>
                </a:solidFill>
                <a:effectLst/>
              </a:rPr>
              <a:t>How to identify misinformation, disinformation, and malinformation (ITSAP.00.300). https://www.cyber.gc.ca/en/guidance/how-identify-misinformation-disinformation-and-malinformation-itsap00300</a:t>
            </a:r>
            <a:endParaRPr lang="en-US" sz="1150" i="0" u="none" strike="noStrike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5640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6A61-CBE6-D88B-5654-39609691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The Virus, i.e. the March 5, 2021 interview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F407B-FC08-9035-94A1-B220DD4E2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770807"/>
            <a:ext cx="3008313" cy="2621973"/>
          </a:xfrm>
        </p:spPr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video_id</a:t>
            </a:r>
            <a:r>
              <a:rPr lang="en-US" dirty="0"/>
              <a:t>": "9K9Vpk2N38M",</a:t>
            </a:r>
          </a:p>
          <a:p>
            <a:r>
              <a:rPr lang="en-US" dirty="0"/>
              <a:t>"</a:t>
            </a:r>
            <a:r>
              <a:rPr lang="en-US" dirty="0" err="1"/>
              <a:t>channel_title</a:t>
            </a:r>
            <a:r>
              <a:rPr lang="en-US" dirty="0"/>
              <a:t>": "</a:t>
            </a:r>
            <a:r>
              <a:rPr lang="en-US" dirty="0" err="1"/>
              <a:t>Willax</a:t>
            </a:r>
            <a:r>
              <a:rPr lang="en-US" dirty="0"/>
              <a:t> </a:t>
            </a:r>
            <a:r>
              <a:rPr lang="en-US" dirty="0" err="1"/>
              <a:t>Televisi</a:t>
            </a:r>
            <a:r>
              <a:rPr lang="en-US" dirty="0"/>
              <a:t>\u00f3n",</a:t>
            </a:r>
          </a:p>
          <a:p>
            <a:r>
              <a:rPr lang="en-US" dirty="0"/>
              <a:t>"</a:t>
            </a:r>
            <a:r>
              <a:rPr lang="en-US" dirty="0" err="1"/>
              <a:t>video_title</a:t>
            </a:r>
            <a:r>
              <a:rPr lang="en-US" dirty="0"/>
              <a:t>": "</a:t>
            </a:r>
            <a:r>
              <a:rPr lang="en-US" dirty="0" err="1"/>
              <a:t>Beto</a:t>
            </a:r>
            <a:r>
              <a:rPr lang="en-US" dirty="0"/>
              <a:t> a Saber - LA VACUNA RUSA - MAR 05 - 1/4 | </a:t>
            </a:r>
            <a:r>
              <a:rPr lang="en-US" dirty="0" err="1"/>
              <a:t>Willax</a:t>
            </a:r>
            <a:r>
              <a:rPr lang="en-US" dirty="0"/>
              <a:t>",</a:t>
            </a:r>
          </a:p>
          <a:p>
            <a:r>
              <a:rPr lang="en-US" dirty="0"/>
              <a:t>"</a:t>
            </a:r>
            <a:r>
              <a:rPr lang="en-US" dirty="0" err="1"/>
              <a:t>video_view_count</a:t>
            </a:r>
            <a:r>
              <a:rPr lang="en-US" dirty="0"/>
              <a:t>": "199737",</a:t>
            </a:r>
          </a:p>
          <a:p>
            <a:r>
              <a:rPr lang="en-US" dirty="0"/>
              <a:t>"</a:t>
            </a:r>
            <a:r>
              <a:rPr lang="en-US" dirty="0" err="1"/>
              <a:t>video_comment_count</a:t>
            </a:r>
            <a:r>
              <a:rPr lang="en-US" dirty="0"/>
              <a:t>": "1966",</a:t>
            </a:r>
          </a:p>
          <a:p>
            <a:r>
              <a:rPr lang="en-US" dirty="0"/>
              <a:t>"</a:t>
            </a:r>
            <a:r>
              <a:rPr lang="en-US" dirty="0" err="1"/>
              <a:t>video_like_count</a:t>
            </a:r>
            <a:r>
              <a:rPr lang="en-US" dirty="0"/>
              <a:t>": "4269",</a:t>
            </a:r>
          </a:p>
          <a:p>
            <a:r>
              <a:rPr lang="en-US" dirty="0"/>
              <a:t>"</a:t>
            </a:r>
            <a:r>
              <a:rPr lang="en-US" dirty="0" err="1"/>
              <a:t>video_dislike_count</a:t>
            </a:r>
            <a:r>
              <a:rPr lang="en-US" dirty="0"/>
              <a:t>": null,</a:t>
            </a:r>
          </a:p>
          <a:p>
            <a:r>
              <a:rPr lang="en-US" dirty="0"/>
              <a:t>"</a:t>
            </a:r>
            <a:r>
              <a:rPr lang="en-US" dirty="0" err="1"/>
              <a:t>video_tags</a:t>
            </a:r>
            <a:r>
              <a:rPr lang="en-US" dirty="0"/>
              <a:t>": "</a:t>
            </a:r>
            <a:r>
              <a:rPr lang="en-US" dirty="0" err="1"/>
              <a:t>willax|willaxtv|televisi</a:t>
            </a:r>
            <a:r>
              <a:rPr lang="en-US" dirty="0"/>
              <a:t>\u00f3n|tv|television|peru|per\u00fa|vivo|canal|movistar|claro|best|cable|bestcable|hd|digital|video"</a:t>
            </a:r>
          </a:p>
        </p:txBody>
      </p:sp>
      <p:pic>
        <p:nvPicPr>
          <p:cNvPr id="5" name="Picture 4" descr="A screenshot of a news report&#10;&#10;Description automatically generated">
            <a:extLst>
              <a:ext uri="{FF2B5EF4-FFF2-40B4-BE49-F238E27FC236}">
                <a16:creationId xmlns:a16="http://schemas.microsoft.com/office/drawing/2014/main" id="{ABCD4F9F-3AEB-76F6-F171-9DAF83F7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70" y="406629"/>
            <a:ext cx="5157855" cy="39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9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B83F-9EF6-C4E7-0838-F7C07595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945D-5B9E-A9B0-E4C8-E8760BED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B4E3B-F477-683E-C177-3ED191660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1292D63F-D704-6222-07DE-258EEE7E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31" y="0"/>
            <a:ext cx="5687937" cy="5143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E890FF5-154E-EE1D-25FC-6E44409399A5}"/>
              </a:ext>
            </a:extLst>
          </p:cNvPr>
          <p:cNvSpPr/>
          <p:nvPr/>
        </p:nvSpPr>
        <p:spPr>
          <a:xfrm>
            <a:off x="1516284" y="868102"/>
            <a:ext cx="6840638" cy="1851949"/>
          </a:xfrm>
          <a:prstGeom prst="fram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3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4023-8C1D-11DB-E1F1-6C277AF8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4114799" cy="871538"/>
          </a:xfrm>
        </p:spPr>
        <p:txBody>
          <a:bodyPr anchor="ctr">
            <a:noAutofit/>
          </a:bodyPr>
          <a:lstStyle/>
          <a:p>
            <a:r>
              <a:rPr lang="en-US" sz="3000" dirty="0"/>
              <a:t>Comments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25C6B-8C59-ADD8-6152-E143EFD9F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6FD251E-B006-5F5A-D378-91FA3882D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988" y="1076325"/>
            <a:ext cx="6678570" cy="2900572"/>
          </a:xfrm>
        </p:spPr>
      </p:pic>
    </p:spTree>
    <p:extLst>
      <p:ext uri="{BB962C8B-B14F-4D97-AF65-F5344CB8AC3E}">
        <p14:creationId xmlns:p14="http://schemas.microsoft.com/office/powerpoint/2010/main" val="421697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B5603-184E-C778-04BE-DFDCCBF1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787"/>
            <a:ext cx="5260693" cy="871538"/>
          </a:xfrm>
        </p:spPr>
        <p:txBody>
          <a:bodyPr anchor="ctr">
            <a:noAutofit/>
          </a:bodyPr>
          <a:lstStyle/>
          <a:p>
            <a:r>
              <a:rPr lang="en-US" sz="2500" dirty="0">
                <a:latin typeface="Lucida Bright" panose="02040602050505020304" pitchFamily="18" charset="77"/>
              </a:rPr>
              <a:t>Unique and recurrent commenters by the number of posts in one video</a:t>
            </a:r>
          </a:p>
        </p:txBody>
      </p:sp>
      <p:pic>
        <p:nvPicPr>
          <p:cNvPr id="6" name="Content Placeholder 5" descr="A table of numbers with a number in the middle&#10;&#10;Description automatically generated with medium confidence">
            <a:extLst>
              <a:ext uri="{FF2B5EF4-FFF2-40B4-BE49-F238E27FC236}">
                <a16:creationId xmlns:a16="http://schemas.microsoft.com/office/drawing/2014/main" id="{565E2B45-1729-9754-681A-AF54F72DE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200" y="120741"/>
            <a:ext cx="1997623" cy="49020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F365B-1202-3126-FE76-6540F9C70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493134"/>
            <a:ext cx="3008313" cy="332193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02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61F8-39C6-554D-4C3B-E27CEAEA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Python: Packages and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57CE3-9EBE-7957-45A0-12C5E74F1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970A59D-B2E8-935F-1A73-53FDD0B2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62"/>
          <a:stretch/>
        </p:blipFill>
        <p:spPr>
          <a:xfrm>
            <a:off x="107406" y="1742955"/>
            <a:ext cx="6290841" cy="3195758"/>
          </a:xfrm>
          <a:prstGeom prst="rect">
            <a:avLst/>
          </a:prstGeom>
        </p:spPr>
      </p:pic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C25C89-9ED5-7D99-BB51-C0692A874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95"/>
          <a:stretch/>
        </p:blipFill>
        <p:spPr>
          <a:xfrm>
            <a:off x="3354892" y="102422"/>
            <a:ext cx="5469015" cy="3427855"/>
          </a:xfrm>
        </p:spPr>
      </p:pic>
    </p:spTree>
    <p:extLst>
      <p:ext uri="{BB962C8B-B14F-4D97-AF65-F5344CB8AC3E}">
        <p14:creationId xmlns:p14="http://schemas.microsoft.com/office/powerpoint/2010/main" val="379143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4E7A-AC6A-F0E1-4E04-45DFF3C2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1685A-ED27-FD4D-F070-A304481C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15573-40F7-12DB-CC40-F6BB97300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B90323-3A15-D199-5E66-36EA8188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839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84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6ADA-F8CF-5B6F-BD94-103F9E9F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Pysentimiento</a:t>
            </a:r>
            <a:r>
              <a:rPr lang="en-US" dirty="0"/>
              <a:t> analysis</a:t>
            </a:r>
          </a:p>
        </p:txBody>
      </p:sp>
      <p:pic>
        <p:nvPicPr>
          <p:cNvPr id="6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249979F-C27A-213F-D00E-22435C39B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930" y="0"/>
            <a:ext cx="5996870" cy="51434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83ADE-A830-1495-BBA5-F69FA3D8A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56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CD6E-BC6A-72A2-3C45-E2329016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75478-63FA-8B1E-9E4B-990DEC95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80CB-65BA-2C17-A215-435BF743F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FC1063F2-B957-0BF9-0EDC-A817148E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4940"/>
            <a:ext cx="7772400" cy="18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6B2B2D-2998-C88C-0860-E2E2F57F3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25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4E643D-1DB8-9DE1-945F-CDAC7C97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Next Steps for Disinformation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B8F5B-60C1-1995-B231-95B59A9B1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196019"/>
              </p:ext>
            </p:extLst>
          </p:nvPr>
        </p:nvGraphicFramePr>
        <p:xfrm>
          <a:off x="336430" y="1268017"/>
          <a:ext cx="8471904" cy="360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7042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5C59B-E44C-8172-7856-6BE9220B3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4E643D-1DB8-9DE1-945F-CDAC7C97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Next Steps for Bustamante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39EF3C-38A7-8F9B-F5D5-704B8ACAA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300099"/>
              </p:ext>
            </p:extLst>
          </p:nvPr>
        </p:nvGraphicFramePr>
        <p:xfrm>
          <a:off x="393539" y="1053295"/>
          <a:ext cx="8414795" cy="38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25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F23FF-8AC1-970F-9F40-FAE0063B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" y="467456"/>
            <a:ext cx="6575078" cy="1213867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5400" dirty="0">
                <a:latin typeface="Lucida Bright" panose="02040602050505020304" pitchFamily="18" charset="77"/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398A6-6AA1-C295-6E4E-1A83373E2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30" y="1963649"/>
            <a:ext cx="8178790" cy="227661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100" dirty="0"/>
              <a:t>Why did Peruvians believe that the Sinopharm vaccine was ineffective?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Where and when did the hoax start?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How did it spread?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How long can the effect of disinformation last?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What factors contribute to the penetration and persistence of a hoax over time?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Can debunking counteract a hoax? If not, why?</a:t>
            </a:r>
          </a:p>
        </p:txBody>
      </p:sp>
    </p:spTree>
    <p:extLst>
      <p:ext uri="{BB962C8B-B14F-4D97-AF65-F5344CB8AC3E}">
        <p14:creationId xmlns:p14="http://schemas.microsoft.com/office/powerpoint/2010/main" val="217607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99A8-A3F1-51C8-1CFA-A291C43F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780"/>
            <a:ext cx="1371600" cy="458594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The persistence of a conspiracy theory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1A8712-887D-1CC6-29A2-5B0A2B38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36369"/>
            <a:ext cx="7772400" cy="48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0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osquito on skin">
            <a:extLst>
              <a:ext uri="{FF2B5EF4-FFF2-40B4-BE49-F238E27FC236}">
                <a16:creationId xmlns:a16="http://schemas.microsoft.com/office/drawing/2014/main" id="{C45BF30E-AB03-0338-1393-AD4C59107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9" r="-2" b="-2"/>
          <a:stretch/>
        </p:blipFill>
        <p:spPr>
          <a:xfrm>
            <a:off x="-2585" y="10"/>
            <a:ext cx="9146585" cy="51597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42061" y="-550493"/>
            <a:ext cx="2265657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5159808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16302"/>
            <a:ext cx="2364646" cy="5143506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3966324"/>
            <a:ext cx="9149779" cy="1193484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8447" y="1668697"/>
            <a:ext cx="2900080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71" y="3091458"/>
            <a:ext cx="5945838" cy="12154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The Spreaders (vectors)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Players</a:t>
            </a:r>
            <a:endParaRPr lang="es-ES" dirty="0"/>
          </a:p>
        </p:txBody>
      </p:sp>
      <p:pic>
        <p:nvPicPr>
          <p:cNvPr id="10" name="Picture 9" descr="A screenshot of a news show&#10;&#10;Description automatically generated">
            <a:extLst>
              <a:ext uri="{FF2B5EF4-FFF2-40B4-BE49-F238E27FC236}">
                <a16:creationId xmlns:a16="http://schemas.microsoft.com/office/drawing/2014/main" id="{36F8AFFA-C4CF-DBF1-0CBA-90187B15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72"/>
            <a:ext cx="6557776" cy="5143500"/>
          </a:xfrm>
          <a:prstGeom prst="rect">
            <a:avLst/>
          </a:prstGeom>
        </p:spPr>
      </p:pic>
      <p:pic>
        <p:nvPicPr>
          <p:cNvPr id="8" name="Picture 7" descr="A red and white package with a black background&#10;&#10;Description automatically generated">
            <a:extLst>
              <a:ext uri="{FF2B5EF4-FFF2-40B4-BE49-F238E27FC236}">
                <a16:creationId xmlns:a16="http://schemas.microsoft.com/office/drawing/2014/main" id="{C6C81349-CBCE-50E4-6C9F-CA4DFD96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970" y="14072"/>
            <a:ext cx="6280030" cy="171114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E62E2B-99B9-A6D3-6125-CD768AB8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8" y="3287073"/>
            <a:ext cx="6685472" cy="1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4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rus cells suspended on air">
            <a:extLst>
              <a:ext uri="{FF2B5EF4-FFF2-40B4-BE49-F238E27FC236}">
                <a16:creationId xmlns:a16="http://schemas.microsoft.com/office/drawing/2014/main" id="{B80658A8-2602-3A39-01DF-B812A8A5B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098" b="12903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9305E-FD3B-D0BE-BE30-FAD96044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41771"/>
            <a:ext cx="6858000" cy="2175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</a:rPr>
              <a:t>The virus</a:t>
            </a:r>
          </a:p>
        </p:txBody>
      </p:sp>
    </p:spTree>
    <p:extLst>
      <p:ext uri="{BB962C8B-B14F-4D97-AF65-F5344CB8AC3E}">
        <p14:creationId xmlns:p14="http://schemas.microsoft.com/office/powerpoint/2010/main" val="595623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0" y="3376089"/>
            <a:ext cx="8182230" cy="7993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500"/>
              <a:t>March 5, 2021. The Beto a Saber Interview</a:t>
            </a:r>
          </a:p>
        </p:txBody>
      </p:sp>
      <p:pic>
        <p:nvPicPr>
          <p:cNvPr id="6" name="Picture 5" descr="A screenshot of a news report&#10;&#10;Description automatically generated">
            <a:extLst>
              <a:ext uri="{FF2B5EF4-FFF2-40B4-BE49-F238E27FC236}">
                <a16:creationId xmlns:a16="http://schemas.microsoft.com/office/drawing/2014/main" id="{6B42FD11-EB23-C1C3-6F56-CC8FCC87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505966"/>
            <a:ext cx="4210812" cy="2389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F9D8B-1CBF-9559-BE44-909AC30CA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2" y="637554"/>
            <a:ext cx="4210812" cy="2126459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4195768"/>
            <a:ext cx="2468880" cy="13716"/>
          </a:xfrm>
          <a:custGeom>
            <a:avLst/>
            <a:gdLst>
              <a:gd name="connsiteX0" fmla="*/ 0 w 2468880"/>
              <a:gd name="connsiteY0" fmla="*/ 0 h 13716"/>
              <a:gd name="connsiteX1" fmla="*/ 592531 w 2468880"/>
              <a:gd name="connsiteY1" fmla="*/ 0 h 13716"/>
              <a:gd name="connsiteX2" fmla="*/ 1160374 w 2468880"/>
              <a:gd name="connsiteY2" fmla="*/ 0 h 13716"/>
              <a:gd name="connsiteX3" fmla="*/ 1728216 w 2468880"/>
              <a:gd name="connsiteY3" fmla="*/ 0 h 13716"/>
              <a:gd name="connsiteX4" fmla="*/ 2468880 w 2468880"/>
              <a:gd name="connsiteY4" fmla="*/ 0 h 13716"/>
              <a:gd name="connsiteX5" fmla="*/ 2468880 w 2468880"/>
              <a:gd name="connsiteY5" fmla="*/ 13716 h 13716"/>
              <a:gd name="connsiteX6" fmla="*/ 1802282 w 2468880"/>
              <a:gd name="connsiteY6" fmla="*/ 13716 h 13716"/>
              <a:gd name="connsiteX7" fmla="*/ 1209751 w 2468880"/>
              <a:gd name="connsiteY7" fmla="*/ 13716 h 13716"/>
              <a:gd name="connsiteX8" fmla="*/ 641909 w 2468880"/>
              <a:gd name="connsiteY8" fmla="*/ 13716 h 13716"/>
              <a:gd name="connsiteX9" fmla="*/ 0 w 2468880"/>
              <a:gd name="connsiteY9" fmla="*/ 13716 h 13716"/>
              <a:gd name="connsiteX10" fmla="*/ 0 w 246888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3716" fill="none" extrusionOk="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530" y="5728"/>
                  <a:pt x="2468490" y="7624"/>
                  <a:pt x="2468880" y="13716"/>
                </a:cubicBezTo>
                <a:cubicBezTo>
                  <a:pt x="2229297" y="-19231"/>
                  <a:pt x="2066775" y="25681"/>
                  <a:pt x="1802282" y="13716"/>
                </a:cubicBezTo>
                <a:cubicBezTo>
                  <a:pt x="1537789" y="1751"/>
                  <a:pt x="1379930" y="17694"/>
                  <a:pt x="1209751" y="13716"/>
                </a:cubicBezTo>
                <a:cubicBezTo>
                  <a:pt x="1039572" y="9738"/>
                  <a:pt x="837025" y="8278"/>
                  <a:pt x="641909" y="13716"/>
                </a:cubicBezTo>
                <a:cubicBezTo>
                  <a:pt x="446793" y="19154"/>
                  <a:pt x="170561" y="13900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468880" h="13716" stroke="0" extrusionOk="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9409" y="5071"/>
                  <a:pt x="2469155" y="7437"/>
                  <a:pt x="2468880" y="13716"/>
                </a:cubicBezTo>
                <a:cubicBezTo>
                  <a:pt x="2271330" y="32027"/>
                  <a:pt x="2001027" y="26982"/>
                  <a:pt x="1876349" y="13716"/>
                </a:cubicBezTo>
                <a:cubicBezTo>
                  <a:pt x="1751671" y="450"/>
                  <a:pt x="1364652" y="10491"/>
                  <a:pt x="1209751" y="13716"/>
                </a:cubicBezTo>
                <a:cubicBezTo>
                  <a:pt x="1054850" y="16941"/>
                  <a:pt x="748438" y="15502"/>
                  <a:pt x="617220" y="13716"/>
                </a:cubicBezTo>
                <a:cubicBezTo>
                  <a:pt x="486002" y="11930"/>
                  <a:pt x="237432" y="22628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Orellana_sinoph_disinf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747" y="343623"/>
            <a:ext cx="8912506" cy="44562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596</Words>
  <Application>Microsoft Macintosh PowerPoint</Application>
  <PresentationFormat>On-screen Show (16:9)</PresentationFormat>
  <Paragraphs>56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Lucida Bright</vt:lpstr>
      <vt:lpstr>Office Theme</vt:lpstr>
      <vt:lpstr>Medical Disinformation wit Political Itent</vt:lpstr>
      <vt:lpstr>Dis- Mis- Malinformation</vt:lpstr>
      <vt:lpstr>Research Questions</vt:lpstr>
      <vt:lpstr>The persistence of a conspiracy theory</vt:lpstr>
      <vt:lpstr>The Spreaders (vectors)</vt:lpstr>
      <vt:lpstr>The Players</vt:lpstr>
      <vt:lpstr>The virus</vt:lpstr>
      <vt:lpstr>March 5, 2021. The Beto a Saber Interview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Study</vt:lpstr>
      <vt:lpstr>PowerPoint Presentation</vt:lpstr>
      <vt:lpstr>Case Study: The Virus, i.e. the March 5, 2021 interview</vt:lpstr>
      <vt:lpstr>PowerPoint Presentation</vt:lpstr>
      <vt:lpstr>Comments Summary</vt:lpstr>
      <vt:lpstr>Unique and recurrent commenters by the number of posts in one video</vt:lpstr>
      <vt:lpstr>Python: Packages and APIs</vt:lpstr>
      <vt:lpstr>PowerPoint Presentation</vt:lpstr>
      <vt:lpstr>Pysentimiento analysis</vt:lpstr>
      <vt:lpstr>R packages</vt:lpstr>
      <vt:lpstr>Next Steps for Disinformation</vt:lpstr>
      <vt:lpstr>Next Steps for Bustamante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Disinformation wit Political Itent</dc:title>
  <dc:creator/>
  <cp:keywords/>
  <cp:lastModifiedBy>De Orellana Sanchez, Juan Carlos</cp:lastModifiedBy>
  <cp:revision>14</cp:revision>
  <dcterms:created xsi:type="dcterms:W3CDTF">2024-05-01T02:54:12Z</dcterms:created>
  <dcterms:modified xsi:type="dcterms:W3CDTF">2024-05-01T22:46:16Z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ditor">
    <vt:lpwstr>visual</vt:lpwstr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